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2" r:id="rId7"/>
    <p:sldId id="261" r:id="rId8"/>
    <p:sldId id="267" r:id="rId9"/>
    <p:sldId id="259" r:id="rId10"/>
    <p:sldId id="269" r:id="rId11"/>
    <p:sldId id="268" r:id="rId12"/>
    <p:sldId id="260" r:id="rId13"/>
    <p:sldId id="271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979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45" autoAdjust="0"/>
  </p:normalViewPr>
  <p:slideViewPr>
    <p:cSldViewPr snapToGrid="0">
      <p:cViewPr varScale="1">
        <p:scale>
          <a:sx n="87" d="100"/>
          <a:sy n="87" d="100"/>
        </p:scale>
        <p:origin x="48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A2BD6-F306-7897-CB9A-0FF80C2F5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76BCBC-8160-01ED-E020-9A927D63D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8C6633-3EA1-B898-8A21-D26FA6EE9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DF9569-098C-63FD-A39B-4B6E18B99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54237B-CA80-9E8B-C031-11C736F5E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682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48EC2A-A668-08EA-F82E-F4622259C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F3139B-A67D-523A-CE86-1F747673E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13579E-2DC5-B202-5AF5-E4DEC4F27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B7D2B5-934E-B7BF-1098-6E265181F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EE772F-4D4C-6534-F25C-3EC2F091C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38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151BBF-6F01-61BF-58C0-68A780399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C7CEAC-1471-B202-8299-53EDAC223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01CD78-ADFC-EDC1-DC1F-695280F4C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A666B3-796C-BBEF-8369-A6EE46EEE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70C43E-78F9-D50B-7AAD-DAEF663EA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5804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7E3618-495C-F106-7182-4C367F0DA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8F297E-429B-CA28-FB9B-260F26D2F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D6C647-5635-1172-D8B0-47EFA0EC5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D00C8A-E6A8-49FC-3F8E-353ACE51E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8C13D5-9CCE-887B-2073-33EB2BFEB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41DAF9-AC70-11B2-3CDC-558224090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928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CB8B1-B857-E29A-7F14-E0974A897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9A3676-EF24-3BD9-20DB-5FD184D47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8B8883-C71E-9A91-F2B1-9A1132B86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F419321-822A-71EA-9301-E01F943D2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128430-16C9-9018-96EB-95A8662C0A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CBC768E-F3D7-C642-26AC-FE50E9A11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45FABA3-D1D0-6918-717A-43A605D0E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388A7B4-1090-44CA-464D-6F1BA6479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228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B8D6D-682B-D004-37FC-5F79718C7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F2A9D30-8B80-D082-E541-509D39572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4A8AD8-F430-FBC4-3768-731CBCFF9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889F86F-E6A9-30EA-E1A0-B7EF6938A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711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A85207F-0C30-F755-5572-D260DE776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57021EB-97E4-B312-8261-05F944634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127CD4-3B8B-F88B-4BF5-6EC6A123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337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395422-251E-BAA3-45DF-3B953615D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C8D6E1-54F2-B56F-5D5E-2ED5906B4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99F8BC-7B7A-D008-76EA-83FD5B80F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890441-620C-00F3-C2B4-7B2369853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61E021-2E55-5BB7-0EFE-2EE691AE1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120294-089D-B150-1C53-E8B478640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7335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05E8B-7AB2-9EAA-9237-014E80CD8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2C2249-5AE5-BC7E-8C3A-A79D45DAB3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92334E-F94D-0639-110D-A85A0D7D4C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7EC5D0-5642-5C36-C4D9-E3A8537FF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2A580A-52DA-E729-27A7-A3281E291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43F36C-8B52-51D2-F3DC-9A59F313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2507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ABC5B4-9D13-CBD9-495F-EFCC796BD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4594D5-3B0C-6FE0-6E67-02A635210E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E5D248-1902-8C95-DC1F-67C4997D0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B13884-B6CB-A139-9038-CCB359FA2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BF9537-8927-293F-5434-B5C6C8F90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5262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0F215A3-62B5-449D-4A10-6B720BD4B1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1E5691-6B5D-46AC-218E-90FE44C9F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F707C1-26F6-68C5-135D-599C85631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0E5455-D8BE-5473-2B3A-68422E3A7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A3FC82-E3DA-29E9-D5BC-13AAA1AD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574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74A2FD-F256-4F49-8F3A-F52D8599A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B12594-5680-AC99-6722-4F4D23C11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F59A85-F398-45DF-701E-253F1CE1E5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DBA9A3-CEF7-4F45-8996-B381B8203F6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E7CE1B-B6F0-D47F-12DA-7724343AE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2D07DF-5914-2204-F8DE-83C3FAAC0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032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instagram.com/426.opbs.marines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A73BD7-63C2-306E-B368-5D50813FB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195" y="938268"/>
            <a:ext cx="2455605" cy="28745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53A7FC-00C0-3510-925A-F4BC343578AD}"/>
              </a:ext>
            </a:extLst>
          </p:cNvPr>
          <p:cNvSpPr txBox="1"/>
          <p:nvPr/>
        </p:nvSpPr>
        <p:spPr>
          <a:xfrm>
            <a:off x="3205840" y="3794185"/>
            <a:ext cx="57803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>
                <a:solidFill>
                  <a:schemeClr val="bg1"/>
                </a:solidFill>
                <a:latin typeface="Impact" panose="020B0806030902050204" pitchFamily="34" charset="0"/>
                <a:ea typeface="UAF Sans" pitchFamily="2" charset="-52"/>
              </a:rPr>
              <a:t>426 окремий полк</a:t>
            </a:r>
          </a:p>
          <a:p>
            <a:pPr algn="ctr"/>
            <a:r>
              <a:rPr lang="uk-UA" sz="4800" b="1" dirty="0">
                <a:solidFill>
                  <a:schemeClr val="bg1"/>
                </a:solidFill>
                <a:latin typeface="Impact" panose="020B0806030902050204" pitchFamily="34" charset="0"/>
                <a:ea typeface="UAF Sans" pitchFamily="2" charset="-52"/>
              </a:rPr>
              <a:t>безпілотних систем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90A38F-6EAD-4E8D-F5E0-1FED805F1A04}"/>
              </a:ext>
            </a:extLst>
          </p:cNvPr>
          <p:cNvSpPr txBox="1"/>
          <p:nvPr/>
        </p:nvSpPr>
        <p:spPr>
          <a:xfrm>
            <a:off x="3709306" y="206829"/>
            <a:ext cx="4773386" cy="369332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uk-UA" b="1" i="0" cap="all" dirty="0">
                <a:solidFill>
                  <a:srgbClr val="2DD4BF"/>
                </a:solidFill>
                <a:effectLst/>
                <a:latin typeface="Dumka demo" pitchFamily="50" charset="-52"/>
              </a:rPr>
              <a:t>30 корпус морської піхоти ВМС ЗСУ</a:t>
            </a:r>
            <a:endParaRPr lang="uk-UA" dirty="0">
              <a:latin typeface="Dumka demo" pitchFamily="50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6745B5-557C-7263-939C-379C2F94ABE9}"/>
              </a:ext>
            </a:extLst>
          </p:cNvPr>
          <p:cNvSpPr txBox="1"/>
          <p:nvPr/>
        </p:nvSpPr>
        <p:spPr>
          <a:xfrm>
            <a:off x="3047996" y="530299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uk-UA" b="0" i="0" u="none" strike="noStrike" dirty="0">
                <a:solidFill>
                  <a:schemeClr val="bg2">
                    <a:lumMod val="75000"/>
                  </a:schemeClr>
                </a:solidFill>
                <a:effectLst/>
                <a:latin typeface="Impact" panose="020B0806030902050204" pitchFamily="34" charset="0"/>
              </a:rPr>
              <a:t>Високотехнологічний підрозділ</a:t>
            </a:r>
            <a:endParaRPr lang="uk-UA" dirty="0">
              <a:solidFill>
                <a:schemeClr val="bg2">
                  <a:lumMod val="75000"/>
                </a:schemeClr>
              </a:solidFill>
              <a:latin typeface="Impact" panose="020B080603090205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uk-UA" b="0" i="0" u="none" strike="noStrike" dirty="0">
                <a:solidFill>
                  <a:schemeClr val="bg2">
                    <a:lumMod val="75000"/>
                  </a:schemeClr>
                </a:solidFill>
                <a:effectLst/>
                <a:latin typeface="Impact" panose="020B0806030902050204" pitchFamily="34" charset="0"/>
              </a:rPr>
              <a:t>Сформований 15 листопада 2025 року</a:t>
            </a:r>
            <a:endParaRPr lang="uk-UA" dirty="0">
              <a:solidFill>
                <a:schemeClr val="bg2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8B633023-0118-77DF-4200-5FED7BD73E9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BCEA9A45-ED85-61EB-2EC2-DF857EEC60E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1" b="-7228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143394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FE0309B0-27BD-DC5A-286E-20DD838DE760}"/>
              </a:ext>
            </a:extLst>
          </p:cNvPr>
          <p:cNvSpPr/>
          <p:nvPr/>
        </p:nvSpPr>
        <p:spPr>
          <a:xfrm>
            <a:off x="609600" y="2924175"/>
            <a:ext cx="2571750" cy="2085975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76D6F568-2929-8455-8CD5-962EDE48357F}"/>
              </a:ext>
            </a:extLst>
          </p:cNvPr>
          <p:cNvSpPr/>
          <p:nvPr/>
        </p:nvSpPr>
        <p:spPr>
          <a:xfrm>
            <a:off x="3409950" y="2924175"/>
            <a:ext cx="2571750" cy="2085975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D397378C-C40F-DDBE-C479-D50DE723813A}"/>
              </a:ext>
            </a:extLst>
          </p:cNvPr>
          <p:cNvSpPr/>
          <p:nvPr/>
        </p:nvSpPr>
        <p:spPr>
          <a:xfrm>
            <a:off x="6210300" y="2924175"/>
            <a:ext cx="2571750" cy="2085975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F1B71CAE-6139-FBF4-915E-F01EFF1E70CD}"/>
              </a:ext>
            </a:extLst>
          </p:cNvPr>
          <p:cNvSpPr/>
          <p:nvPr/>
        </p:nvSpPr>
        <p:spPr>
          <a:xfrm>
            <a:off x="9010650" y="2924175"/>
            <a:ext cx="2571750" cy="2085975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5" descr="image.png">
            <a:extLst>
              <a:ext uri="{FF2B5EF4-FFF2-40B4-BE49-F238E27FC236}">
                <a16:creationId xmlns:a16="http://schemas.microsoft.com/office/drawing/2014/main" id="{F9CC95EB-4413-0FF0-7DCD-04BC6FA77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305175"/>
            <a:ext cx="1962150" cy="304800"/>
          </a:xfrm>
          <a:prstGeom prst="rect">
            <a:avLst/>
          </a:prstGeom>
        </p:spPr>
      </p:pic>
      <p:pic>
        <p:nvPicPr>
          <p:cNvPr id="15" name="Picture 6" descr="image.png">
            <a:extLst>
              <a:ext uri="{FF2B5EF4-FFF2-40B4-BE49-F238E27FC236}">
                <a16:creationId xmlns:a16="http://schemas.microsoft.com/office/drawing/2014/main" id="{9CEBA109-CC43-D349-716E-26A3E0338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50" y="3305175"/>
            <a:ext cx="1962150" cy="304800"/>
          </a:xfrm>
          <a:prstGeom prst="rect">
            <a:avLst/>
          </a:prstGeom>
        </p:spPr>
      </p:pic>
      <p:pic>
        <p:nvPicPr>
          <p:cNvPr id="16" name="Picture 7" descr="image.png">
            <a:extLst>
              <a:ext uri="{FF2B5EF4-FFF2-40B4-BE49-F238E27FC236}">
                <a16:creationId xmlns:a16="http://schemas.microsoft.com/office/drawing/2014/main" id="{1D5FF149-8E13-07E7-52A8-E1F6DB2213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5100" y="3305175"/>
            <a:ext cx="1962150" cy="304800"/>
          </a:xfrm>
          <a:prstGeom prst="rect">
            <a:avLst/>
          </a:prstGeom>
        </p:spPr>
      </p:pic>
      <p:pic>
        <p:nvPicPr>
          <p:cNvPr id="17" name="Picture 8" descr="image.png">
            <a:extLst>
              <a:ext uri="{FF2B5EF4-FFF2-40B4-BE49-F238E27FC236}">
                <a16:creationId xmlns:a16="http://schemas.microsoft.com/office/drawing/2014/main" id="{BE7F3B7D-1185-733B-5F98-8A7D96A600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5450" y="3305175"/>
            <a:ext cx="1962150" cy="3048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3D18306-3B7C-7543-C982-0E5254C80AAB}"/>
              </a:ext>
            </a:extLst>
          </p:cNvPr>
          <p:cNvSpPr txBox="1"/>
          <p:nvPr/>
        </p:nvSpPr>
        <p:spPr>
          <a:xfrm>
            <a:off x="914400" y="3838575"/>
            <a:ext cx="1354538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uk-UA" sz="1800" b="1" i="0" u="none" dirty="0">
                <a:solidFill>
                  <a:srgbClr val="0F766E"/>
                </a:solidFill>
                <a:latin typeface="Montserrat"/>
              </a:rPr>
              <a:t>Жива сила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687820-65E7-9857-6844-CD011361FD4D}"/>
              </a:ext>
            </a:extLst>
          </p:cNvPr>
          <p:cNvSpPr txBox="1"/>
          <p:nvPr/>
        </p:nvSpPr>
        <p:spPr>
          <a:xfrm>
            <a:off x="914400" y="4229100"/>
            <a:ext cx="20574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Знищення піхоти та техніки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8DC655-E2C1-9C7F-1156-7D3E4D81825A}"/>
              </a:ext>
            </a:extLst>
          </p:cNvPr>
          <p:cNvSpPr txBox="1"/>
          <p:nvPr/>
        </p:nvSpPr>
        <p:spPr>
          <a:xfrm>
            <a:off x="3714750" y="3838575"/>
            <a:ext cx="2575321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766E"/>
                </a:solidFill>
                <a:latin typeface="Montserrat"/>
              </a:rPr>
              <a:t>Розвідка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1F586E-D7DE-C9C0-47BA-0E05EEA3DA28}"/>
              </a:ext>
            </a:extLst>
          </p:cNvPr>
          <p:cNvSpPr txBox="1"/>
          <p:nvPr/>
        </p:nvSpPr>
        <p:spPr>
          <a:xfrm>
            <a:off x="3714750" y="4229100"/>
            <a:ext cx="20574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Виявлення намірів противника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E60307-F496-C0CF-4309-9F40DB38825B}"/>
              </a:ext>
            </a:extLst>
          </p:cNvPr>
          <p:cNvSpPr txBox="1"/>
          <p:nvPr/>
        </p:nvSpPr>
        <p:spPr>
          <a:xfrm>
            <a:off x="6515100" y="3838575"/>
            <a:ext cx="2575321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766E"/>
                </a:solidFill>
                <a:latin typeface="Montserrat"/>
              </a:rPr>
              <a:t>Артилерія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1707E2-B0D6-6C13-C0B8-33633FFC4ECA}"/>
              </a:ext>
            </a:extLst>
          </p:cNvPr>
          <p:cNvSpPr txBox="1"/>
          <p:nvPr/>
        </p:nvSpPr>
        <p:spPr>
          <a:xfrm>
            <a:off x="6515100" y="4229100"/>
            <a:ext cx="20574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Коригування вогню підрозділів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225E98-BA62-098E-C498-37B8ED621CE7}"/>
              </a:ext>
            </a:extLst>
          </p:cNvPr>
          <p:cNvSpPr txBox="1"/>
          <p:nvPr/>
        </p:nvSpPr>
        <p:spPr>
          <a:xfrm>
            <a:off x="9315450" y="3838575"/>
            <a:ext cx="1962076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uk-UA" sz="1800" b="1" i="0" u="none" dirty="0">
                <a:solidFill>
                  <a:srgbClr val="0F766E"/>
                </a:solidFill>
                <a:latin typeface="Montserrat"/>
              </a:rPr>
              <a:t>Протидія (ППО)</a:t>
            </a:r>
            <a:endParaRPr sz="1800" b="1" i="0" u="none" dirty="0">
              <a:solidFill>
                <a:srgbClr val="0F766E"/>
              </a:solidFill>
              <a:latin typeface="Montserra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B63864-87A2-4AE1-9A62-ADCDFBE373DC}"/>
              </a:ext>
            </a:extLst>
          </p:cNvPr>
          <p:cNvSpPr txBox="1"/>
          <p:nvPr/>
        </p:nvSpPr>
        <p:spPr>
          <a:xfrm>
            <a:off x="9315450" y="4229100"/>
            <a:ext cx="20574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uk-UA" sz="1350" dirty="0">
                <a:solidFill>
                  <a:srgbClr val="475569"/>
                </a:solidFill>
                <a:latin typeface="Inter"/>
              </a:rPr>
              <a:t>Знищення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ворожих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 БПЛА</a:t>
            </a: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 </a:t>
            </a:r>
            <a:endParaRPr sz="1350" b="0" i="0" u="none" dirty="0">
              <a:solidFill>
                <a:srgbClr val="475569"/>
              </a:solidFill>
              <a:latin typeface="Inter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541358A-E20B-D129-2E6A-B28821B82136}"/>
              </a:ext>
            </a:extLst>
          </p:cNvPr>
          <p:cNvSpPr txBox="1"/>
          <p:nvPr/>
        </p:nvSpPr>
        <p:spPr>
          <a:xfrm>
            <a:off x="3048000" y="643830"/>
            <a:ext cx="6096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i="0" u="none" dirty="0">
                <a:solidFill>
                  <a:srgbClr val="FFFFFF"/>
                </a:solidFill>
                <a:latin typeface="Montserrat"/>
              </a:rPr>
              <a:t>БОЙОВІ ЗАВДАННЯ ВИКОНУЄ </a:t>
            </a:r>
          </a:p>
          <a:p>
            <a:pPr algn="ctr"/>
            <a:r>
              <a:rPr lang="uk-UA" sz="2800" b="1" i="0" u="none" dirty="0">
                <a:solidFill>
                  <a:srgbClr val="FFFF00"/>
                </a:solidFill>
                <a:latin typeface="Montserrat"/>
              </a:rPr>
              <a:t>на Дніпропетровщині, </a:t>
            </a:r>
            <a:r>
              <a:rPr lang="uk-UA" sz="2800" b="1" i="0" u="none" dirty="0">
                <a:solidFill>
                  <a:srgbClr val="FFFFFF"/>
                </a:solidFill>
                <a:latin typeface="Montserrat"/>
              </a:rPr>
              <a:t>Херсонщині, Криму та в глибокому тилу ворога</a:t>
            </a:r>
          </a:p>
        </p:txBody>
      </p:sp>
    </p:spTree>
    <p:extLst>
      <p:ext uri="{BB962C8B-B14F-4D97-AF65-F5344CB8AC3E}">
        <p14:creationId xmlns:p14="http://schemas.microsoft.com/office/powerpoint/2010/main" val="4219983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491888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158729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558107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40299" y="5474347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8" name="Text 5"/>
          <p:cNvSpPr/>
          <p:nvPr/>
        </p:nvSpPr>
        <p:spPr>
          <a:xfrm>
            <a:off x="2074985" y="813816"/>
            <a:ext cx="82120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uk-UA" sz="2800" b="1" i="0" u="none" dirty="0">
                <a:solidFill>
                  <a:srgbClr val="FFFFFF"/>
                </a:solidFill>
                <a:latin typeface="Montserrat"/>
              </a:rPr>
              <a:t>РЕЗУЛЬТАТИ РОБОТИ З ПОЧАТКУ 2026 РОКУ</a:t>
            </a:r>
            <a:endParaRPr lang="uk-UA" sz="2800" dirty="0"/>
          </a:p>
        </p:txBody>
      </p:sp>
      <p:sp>
        <p:nvSpPr>
          <p:cNvPr id="9" name="Text 6"/>
          <p:cNvSpPr/>
          <p:nvPr/>
        </p:nvSpPr>
        <p:spPr>
          <a:xfrm>
            <a:off x="594360" y="1389888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20" dirty="0"/>
          </a:p>
        </p:txBody>
      </p:sp>
      <p:sp>
        <p:nvSpPr>
          <p:cNvPr id="2" name="Shape 7"/>
          <p:cNvSpPr/>
          <p:nvPr/>
        </p:nvSpPr>
        <p:spPr>
          <a:xfrm>
            <a:off x="594360" y="1901952"/>
            <a:ext cx="269748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3" name="Text 8"/>
          <p:cNvSpPr/>
          <p:nvPr/>
        </p:nvSpPr>
        <p:spPr>
          <a:xfrm>
            <a:off x="740664" y="2011680"/>
            <a:ext cx="24048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BE1D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3 348</a:t>
            </a:r>
            <a:endParaRPr lang="en-US" sz="2400" dirty="0"/>
          </a:p>
        </p:txBody>
      </p:sp>
      <p:sp>
        <p:nvSpPr>
          <p:cNvPr id="6" name="Text 9"/>
          <p:cNvSpPr/>
          <p:nvPr/>
        </p:nvSpPr>
        <p:spPr>
          <a:xfrm>
            <a:off x="740664" y="2496312"/>
            <a:ext cx="24048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A6C1C4"/>
                </a:solidFill>
              </a:rPr>
              <a:t>УСПІШНИХ МІСІЙ</a:t>
            </a:r>
            <a:endParaRPr lang="en-US" sz="1600" dirty="0"/>
          </a:p>
        </p:txBody>
      </p:sp>
      <p:sp>
        <p:nvSpPr>
          <p:cNvPr id="7" name="Shape 10"/>
          <p:cNvSpPr/>
          <p:nvPr/>
        </p:nvSpPr>
        <p:spPr>
          <a:xfrm>
            <a:off x="3493008" y="1901952"/>
            <a:ext cx="269748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6" name="Text 11"/>
          <p:cNvSpPr/>
          <p:nvPr/>
        </p:nvSpPr>
        <p:spPr>
          <a:xfrm>
            <a:off x="3639312" y="2011680"/>
            <a:ext cx="24048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7D9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1 046</a:t>
            </a:r>
            <a:endParaRPr lang="en-US" sz="2400" dirty="0"/>
          </a:p>
        </p:txBody>
      </p:sp>
      <p:sp>
        <p:nvSpPr>
          <p:cNvPr id="28" name="Text 12"/>
          <p:cNvSpPr/>
          <p:nvPr/>
        </p:nvSpPr>
        <p:spPr>
          <a:xfrm>
            <a:off x="3639312" y="2496312"/>
            <a:ext cx="24048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УРАЖЕНИХ ЦІЛЕЙ</a:t>
            </a:r>
            <a:endParaRPr lang="en-US" dirty="0"/>
          </a:p>
        </p:txBody>
      </p:sp>
      <p:sp>
        <p:nvSpPr>
          <p:cNvPr id="29" name="Shape 13"/>
          <p:cNvSpPr/>
          <p:nvPr/>
        </p:nvSpPr>
        <p:spPr>
          <a:xfrm>
            <a:off x="6391656" y="1901952"/>
            <a:ext cx="269748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0" name="Text 14"/>
          <p:cNvSpPr/>
          <p:nvPr/>
        </p:nvSpPr>
        <p:spPr>
          <a:xfrm>
            <a:off x="6537960" y="2011680"/>
            <a:ext cx="24048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6C4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$10.73M</a:t>
            </a:r>
            <a:endParaRPr lang="en-US" sz="2400" dirty="0"/>
          </a:p>
        </p:txBody>
      </p:sp>
      <p:sp>
        <p:nvSpPr>
          <p:cNvPr id="31" name="Text 15"/>
          <p:cNvSpPr/>
          <p:nvPr/>
        </p:nvSpPr>
        <p:spPr>
          <a:xfrm>
            <a:off x="6537960" y="2496312"/>
            <a:ext cx="24048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ВАРТІСТЬ УРАЖЕННЯ</a:t>
            </a:r>
            <a:endParaRPr lang="en-US" dirty="0"/>
          </a:p>
        </p:txBody>
      </p:sp>
      <p:sp>
        <p:nvSpPr>
          <p:cNvPr id="32" name="Shape 16"/>
          <p:cNvSpPr/>
          <p:nvPr/>
        </p:nvSpPr>
        <p:spPr>
          <a:xfrm>
            <a:off x="9290304" y="1901952"/>
            <a:ext cx="224028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3" name="Text 17"/>
          <p:cNvSpPr/>
          <p:nvPr/>
        </p:nvSpPr>
        <p:spPr>
          <a:xfrm>
            <a:off x="9436608" y="2011680"/>
            <a:ext cx="1947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BE1D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</a:t>
            </a:r>
            <a:endParaRPr lang="en-US" sz="2400" dirty="0"/>
          </a:p>
        </p:txBody>
      </p:sp>
      <p:sp>
        <p:nvSpPr>
          <p:cNvPr id="34" name="Text 18"/>
          <p:cNvSpPr/>
          <p:nvPr/>
        </p:nvSpPr>
        <p:spPr>
          <a:xfrm>
            <a:off x="9436608" y="2496312"/>
            <a:ext cx="1947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КАТЕГОРІЙ ЦІЛЕЙ</a:t>
            </a:r>
            <a:endParaRPr lang="en-US" dirty="0"/>
          </a:p>
        </p:txBody>
      </p:sp>
      <p:sp>
        <p:nvSpPr>
          <p:cNvPr id="35" name="Text 19"/>
          <p:cNvSpPr/>
          <p:nvPr/>
        </p:nvSpPr>
        <p:spPr>
          <a:xfrm>
            <a:off x="2505456" y="318211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F8F8"/>
                </a:solidFill>
              </a:rPr>
              <a:t>Розподіл за категоріями</a:t>
            </a:r>
            <a:endParaRPr lang="en-US" dirty="0"/>
          </a:p>
        </p:txBody>
      </p:sp>
      <p:sp>
        <p:nvSpPr>
          <p:cNvPr id="36" name="Text 20"/>
          <p:cNvSpPr/>
          <p:nvPr/>
        </p:nvSpPr>
        <p:spPr>
          <a:xfrm>
            <a:off x="2505456" y="3547872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Пункти дислокації</a:t>
            </a:r>
            <a:endParaRPr lang="en-US" sz="1600" dirty="0"/>
          </a:p>
        </p:txBody>
      </p:sp>
      <p:sp>
        <p:nvSpPr>
          <p:cNvPr id="37" name="Shape 21"/>
          <p:cNvSpPr/>
          <p:nvPr/>
        </p:nvSpPr>
        <p:spPr>
          <a:xfrm>
            <a:off x="5248656" y="3575304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38" name="Shape 22"/>
          <p:cNvSpPr/>
          <p:nvPr/>
        </p:nvSpPr>
        <p:spPr>
          <a:xfrm>
            <a:off x="5248656" y="3575304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4BE1D3"/>
          </a:solidFill>
          <a:ln w="12700">
            <a:solidFill>
              <a:srgbClr val="4BE1D3">
                <a:alpha val="0"/>
              </a:srgbClr>
            </a:solidFill>
            <a:prstDash val="solid"/>
          </a:ln>
        </p:spPr>
      </p:sp>
      <p:sp>
        <p:nvSpPr>
          <p:cNvPr id="39" name="Text 23"/>
          <p:cNvSpPr/>
          <p:nvPr/>
        </p:nvSpPr>
        <p:spPr>
          <a:xfrm>
            <a:off x="8174736" y="3529584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bg1"/>
                </a:solidFill>
              </a:rPr>
              <a:t>784</a:t>
            </a:r>
            <a:r>
              <a:rPr lang="en-US" sz="1400" b="1" dirty="0">
                <a:solidFill>
                  <a:srgbClr val="4BE1D3"/>
                </a:solidFill>
              </a:rPr>
              <a:t> </a:t>
            </a:r>
            <a:endParaRPr lang="en-US" sz="1400" dirty="0"/>
          </a:p>
        </p:txBody>
      </p:sp>
      <p:sp>
        <p:nvSpPr>
          <p:cNvPr id="40" name="Text 24"/>
          <p:cNvSpPr/>
          <p:nvPr/>
        </p:nvSpPr>
        <p:spPr>
          <a:xfrm>
            <a:off x="2505456" y="3813048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Автомобільний транспорт</a:t>
            </a:r>
            <a:endParaRPr lang="en-US" sz="1600" dirty="0"/>
          </a:p>
        </p:txBody>
      </p:sp>
      <p:sp>
        <p:nvSpPr>
          <p:cNvPr id="41" name="Shape 25"/>
          <p:cNvSpPr/>
          <p:nvPr/>
        </p:nvSpPr>
        <p:spPr>
          <a:xfrm>
            <a:off x="5248656" y="3840480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42" name="Shape 26"/>
          <p:cNvSpPr/>
          <p:nvPr/>
        </p:nvSpPr>
        <p:spPr>
          <a:xfrm>
            <a:off x="5248656" y="3840480"/>
            <a:ext cx="671104" cy="164592"/>
          </a:xfrm>
          <a:prstGeom prst="roundRect">
            <a:avLst>
              <a:gd name="adj" fmla="val 33333"/>
            </a:avLst>
          </a:prstGeom>
          <a:solidFill>
            <a:srgbClr val="57D9FF"/>
          </a:solidFill>
          <a:ln w="12700">
            <a:solidFill>
              <a:srgbClr val="57D9FF">
                <a:alpha val="0"/>
              </a:srgbClr>
            </a:solidFill>
            <a:prstDash val="solid"/>
          </a:ln>
        </p:spPr>
      </p:sp>
      <p:sp>
        <p:nvSpPr>
          <p:cNvPr id="43" name="Text 27"/>
          <p:cNvSpPr/>
          <p:nvPr/>
        </p:nvSpPr>
        <p:spPr>
          <a:xfrm>
            <a:off x="8174736" y="3794760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bg1"/>
                </a:solidFill>
              </a:rPr>
              <a:t>137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4" name="Text 28"/>
          <p:cNvSpPr/>
          <p:nvPr/>
        </p:nvSpPr>
        <p:spPr>
          <a:xfrm>
            <a:off x="2505456" y="4078224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Телеком-обладнання</a:t>
            </a:r>
            <a:endParaRPr lang="en-US" sz="1600" dirty="0"/>
          </a:p>
        </p:txBody>
      </p:sp>
      <p:sp>
        <p:nvSpPr>
          <p:cNvPr id="45" name="Shape 29"/>
          <p:cNvSpPr/>
          <p:nvPr/>
        </p:nvSpPr>
        <p:spPr>
          <a:xfrm>
            <a:off x="5248656" y="4105656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46" name="Shape 30"/>
          <p:cNvSpPr/>
          <p:nvPr/>
        </p:nvSpPr>
        <p:spPr>
          <a:xfrm>
            <a:off x="5248656" y="4105656"/>
            <a:ext cx="431074" cy="164592"/>
          </a:xfrm>
          <a:prstGeom prst="roundRect">
            <a:avLst>
              <a:gd name="adj" fmla="val 33333"/>
            </a:avLst>
          </a:prstGeom>
          <a:solidFill>
            <a:srgbClr val="57D9FF"/>
          </a:solidFill>
          <a:ln w="12700">
            <a:solidFill>
              <a:srgbClr val="57D9FF">
                <a:alpha val="0"/>
              </a:srgbClr>
            </a:solidFill>
            <a:prstDash val="solid"/>
          </a:ln>
        </p:spPr>
      </p:sp>
      <p:sp>
        <p:nvSpPr>
          <p:cNvPr id="47" name="Text 31"/>
          <p:cNvSpPr/>
          <p:nvPr/>
        </p:nvSpPr>
        <p:spPr>
          <a:xfrm>
            <a:off x="8174736" y="405993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bg1"/>
                </a:solidFill>
              </a:rPr>
              <a:t>88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8" name="Text 32"/>
          <p:cNvSpPr/>
          <p:nvPr/>
        </p:nvSpPr>
        <p:spPr>
          <a:xfrm>
            <a:off x="2505456" y="4343400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Гармати</a:t>
            </a:r>
            <a:endParaRPr lang="en-US" sz="1600" dirty="0"/>
          </a:p>
        </p:txBody>
      </p:sp>
      <p:sp>
        <p:nvSpPr>
          <p:cNvPr id="49" name="Shape 33"/>
          <p:cNvSpPr/>
          <p:nvPr/>
        </p:nvSpPr>
        <p:spPr>
          <a:xfrm>
            <a:off x="5248656" y="4370832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50" name="Shape 34"/>
          <p:cNvSpPr/>
          <p:nvPr/>
        </p:nvSpPr>
        <p:spPr>
          <a:xfrm>
            <a:off x="5248656" y="4370832"/>
            <a:ext cx="58783" cy="164592"/>
          </a:xfrm>
          <a:prstGeom prst="roundRect">
            <a:avLst>
              <a:gd name="adj" fmla="val 93333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51" name="Text 35"/>
          <p:cNvSpPr/>
          <p:nvPr/>
        </p:nvSpPr>
        <p:spPr>
          <a:xfrm>
            <a:off x="8174736" y="4325112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12 </a:t>
            </a:r>
            <a:endParaRPr lang="en-US" sz="1400" dirty="0"/>
          </a:p>
        </p:txBody>
      </p:sp>
      <p:sp>
        <p:nvSpPr>
          <p:cNvPr id="52" name="Text 36"/>
          <p:cNvSpPr/>
          <p:nvPr/>
        </p:nvSpPr>
        <p:spPr>
          <a:xfrm>
            <a:off x="2505456" y="4608576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РЕБ / РЕР</a:t>
            </a:r>
            <a:endParaRPr lang="en-US" sz="1600" dirty="0"/>
          </a:p>
        </p:txBody>
      </p:sp>
      <p:sp>
        <p:nvSpPr>
          <p:cNvPr id="53" name="Shape 37"/>
          <p:cNvSpPr/>
          <p:nvPr/>
        </p:nvSpPr>
        <p:spPr>
          <a:xfrm>
            <a:off x="5248656" y="4636008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54" name="Shape 38"/>
          <p:cNvSpPr/>
          <p:nvPr/>
        </p:nvSpPr>
        <p:spPr>
          <a:xfrm>
            <a:off x="5248656" y="4636008"/>
            <a:ext cx="29391" cy="164592"/>
          </a:xfrm>
          <a:prstGeom prst="roundRect">
            <a:avLst>
              <a:gd name="adj" fmla="val 186669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55" name="Text 39"/>
          <p:cNvSpPr/>
          <p:nvPr/>
        </p:nvSpPr>
        <p:spPr>
          <a:xfrm>
            <a:off x="8174736" y="4590288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6 </a:t>
            </a:r>
            <a:endParaRPr lang="en-US" sz="1400" dirty="0"/>
          </a:p>
        </p:txBody>
      </p:sp>
      <p:sp>
        <p:nvSpPr>
          <p:cNvPr id="56" name="Text 40"/>
          <p:cNvSpPr/>
          <p:nvPr/>
        </p:nvSpPr>
        <p:spPr>
          <a:xfrm>
            <a:off x="2505456" y="4873752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Мото транспорт</a:t>
            </a:r>
            <a:endParaRPr lang="en-US" sz="1600" dirty="0"/>
          </a:p>
        </p:txBody>
      </p:sp>
      <p:sp>
        <p:nvSpPr>
          <p:cNvPr id="57" name="Shape 41"/>
          <p:cNvSpPr/>
          <p:nvPr/>
        </p:nvSpPr>
        <p:spPr>
          <a:xfrm>
            <a:off x="5248656" y="4901184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58" name="Shape 42"/>
          <p:cNvSpPr/>
          <p:nvPr/>
        </p:nvSpPr>
        <p:spPr>
          <a:xfrm>
            <a:off x="5248656" y="4901184"/>
            <a:ext cx="29391" cy="164592"/>
          </a:xfrm>
          <a:prstGeom prst="roundRect">
            <a:avLst>
              <a:gd name="adj" fmla="val 186669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59" name="Text 43"/>
          <p:cNvSpPr/>
          <p:nvPr/>
        </p:nvSpPr>
        <p:spPr>
          <a:xfrm>
            <a:off x="8174736" y="4855464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6 </a:t>
            </a:r>
            <a:endParaRPr lang="en-US" sz="1400" dirty="0"/>
          </a:p>
        </p:txBody>
      </p:sp>
      <p:sp>
        <p:nvSpPr>
          <p:cNvPr id="60" name="Text 44"/>
          <p:cNvSpPr/>
          <p:nvPr/>
        </p:nvSpPr>
        <p:spPr>
          <a:xfrm>
            <a:off x="2505456" y="5138928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Човни / катери</a:t>
            </a:r>
            <a:endParaRPr lang="en-US" sz="1600" dirty="0"/>
          </a:p>
        </p:txBody>
      </p:sp>
      <p:sp>
        <p:nvSpPr>
          <p:cNvPr id="61" name="Shape 45"/>
          <p:cNvSpPr/>
          <p:nvPr/>
        </p:nvSpPr>
        <p:spPr>
          <a:xfrm>
            <a:off x="5248656" y="5166360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62" name="Shape 46"/>
          <p:cNvSpPr/>
          <p:nvPr/>
        </p:nvSpPr>
        <p:spPr>
          <a:xfrm>
            <a:off x="5248656" y="5166360"/>
            <a:ext cx="24493" cy="164592"/>
          </a:xfrm>
          <a:prstGeom prst="roundRect">
            <a:avLst>
              <a:gd name="adj" fmla="val 223999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63" name="Text 47"/>
          <p:cNvSpPr/>
          <p:nvPr/>
        </p:nvSpPr>
        <p:spPr>
          <a:xfrm>
            <a:off x="8174736" y="5120640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5 </a:t>
            </a:r>
            <a:endParaRPr lang="en-US" sz="1400" dirty="0"/>
          </a:p>
        </p:txBody>
      </p:sp>
      <p:sp>
        <p:nvSpPr>
          <p:cNvPr id="64" name="Text 48"/>
          <p:cNvSpPr/>
          <p:nvPr/>
        </p:nvSpPr>
        <p:spPr>
          <a:xfrm>
            <a:off x="2505456" y="5404104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Інженерна техніка</a:t>
            </a:r>
            <a:endParaRPr lang="en-US" sz="1600" dirty="0"/>
          </a:p>
        </p:txBody>
      </p:sp>
      <p:sp>
        <p:nvSpPr>
          <p:cNvPr id="65" name="Shape 49"/>
          <p:cNvSpPr/>
          <p:nvPr/>
        </p:nvSpPr>
        <p:spPr>
          <a:xfrm>
            <a:off x="5248656" y="5431536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66" name="Shape 50"/>
          <p:cNvSpPr/>
          <p:nvPr/>
        </p:nvSpPr>
        <p:spPr>
          <a:xfrm>
            <a:off x="5248656" y="5431536"/>
            <a:ext cx="19594" cy="164592"/>
          </a:xfrm>
          <a:prstGeom prst="roundRect">
            <a:avLst>
              <a:gd name="adj" fmla="val 280004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67" name="Text 51"/>
          <p:cNvSpPr/>
          <p:nvPr/>
        </p:nvSpPr>
        <p:spPr>
          <a:xfrm>
            <a:off x="8174736" y="538581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4 </a:t>
            </a:r>
            <a:endParaRPr lang="en-US" sz="1400" dirty="0"/>
          </a:p>
        </p:txBody>
      </p:sp>
      <p:sp>
        <p:nvSpPr>
          <p:cNvPr id="68" name="Text 52"/>
          <p:cNvSpPr/>
          <p:nvPr/>
        </p:nvSpPr>
        <p:spPr>
          <a:xfrm>
            <a:off x="2505456" y="5669280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ППО</a:t>
            </a:r>
            <a:endParaRPr lang="en-US" sz="1600" dirty="0"/>
          </a:p>
        </p:txBody>
      </p:sp>
      <p:sp>
        <p:nvSpPr>
          <p:cNvPr id="69" name="Shape 53"/>
          <p:cNvSpPr/>
          <p:nvPr/>
        </p:nvSpPr>
        <p:spPr>
          <a:xfrm>
            <a:off x="5248656" y="5696712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70" name="Shape 54"/>
          <p:cNvSpPr/>
          <p:nvPr/>
        </p:nvSpPr>
        <p:spPr>
          <a:xfrm>
            <a:off x="5248656" y="5696712"/>
            <a:ext cx="14696" cy="164592"/>
          </a:xfrm>
          <a:prstGeom prst="roundRect">
            <a:avLst>
              <a:gd name="adj" fmla="val 373326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71" name="Text 55"/>
          <p:cNvSpPr/>
          <p:nvPr/>
        </p:nvSpPr>
        <p:spPr>
          <a:xfrm>
            <a:off x="8174736" y="5650992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3 </a:t>
            </a:r>
            <a:endParaRPr lang="en-US" sz="1400" dirty="0"/>
          </a:p>
        </p:txBody>
      </p:sp>
      <p:sp>
        <p:nvSpPr>
          <p:cNvPr id="72" name="Text 56"/>
          <p:cNvSpPr/>
          <p:nvPr/>
        </p:nvSpPr>
        <p:spPr>
          <a:xfrm>
            <a:off x="2505456" y="5934456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Танк</a:t>
            </a:r>
            <a:endParaRPr lang="en-US" sz="1600" dirty="0"/>
          </a:p>
        </p:txBody>
      </p:sp>
      <p:sp>
        <p:nvSpPr>
          <p:cNvPr id="73" name="Shape 57"/>
          <p:cNvSpPr/>
          <p:nvPr/>
        </p:nvSpPr>
        <p:spPr>
          <a:xfrm>
            <a:off x="5248656" y="5961888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74" name="Shape 58"/>
          <p:cNvSpPr/>
          <p:nvPr/>
        </p:nvSpPr>
        <p:spPr>
          <a:xfrm>
            <a:off x="5248656" y="5961888"/>
            <a:ext cx="4899" cy="164592"/>
          </a:xfrm>
          <a:prstGeom prst="roundRect">
            <a:avLst>
              <a:gd name="adj" fmla="val 1119902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75" name="Text 59"/>
          <p:cNvSpPr/>
          <p:nvPr/>
        </p:nvSpPr>
        <p:spPr>
          <a:xfrm>
            <a:off x="8174736" y="5916168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1 </a:t>
            </a:r>
            <a:endParaRPr lang="en-US" sz="1400" dirty="0"/>
          </a:p>
        </p:txBody>
      </p:sp>
      <p:sp>
        <p:nvSpPr>
          <p:cNvPr id="76" name="Text 61"/>
          <p:cNvSpPr/>
          <p:nvPr/>
        </p:nvSpPr>
        <p:spPr>
          <a:xfrm>
            <a:off x="7562088" y="5696712"/>
            <a:ext cx="1746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670" dirty="0"/>
          </a:p>
        </p:txBody>
      </p:sp>
      <p:sp>
        <p:nvSpPr>
          <p:cNvPr id="77" name="Text 63"/>
          <p:cNvSpPr/>
          <p:nvPr/>
        </p:nvSpPr>
        <p:spPr>
          <a:xfrm>
            <a:off x="9692640" y="569671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670" dirty="0"/>
          </a:p>
        </p:txBody>
      </p:sp>
    </p:spTree>
    <p:extLst>
      <p:ext uri="{BB962C8B-B14F-4D97-AF65-F5344CB8AC3E}">
        <p14:creationId xmlns:p14="http://schemas.microsoft.com/office/powerpoint/2010/main" val="347556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8" name="Text 5"/>
          <p:cNvSpPr/>
          <p:nvPr/>
        </p:nvSpPr>
        <p:spPr>
          <a:xfrm>
            <a:off x="0" y="741628"/>
            <a:ext cx="1219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2F8F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ЦІНА ІНТЕНСИВНОГО ЗАСТОСУВАННЯ БПЛА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990344" y="1408176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 початку 2026 </a:t>
            </a:r>
            <a:r>
              <a:rPr lang="uk-UA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полком зафіксовано</a:t>
            </a:r>
            <a:r>
              <a:rPr lang="en-US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витрати/втрати </a:t>
            </a:r>
            <a:r>
              <a:rPr lang="en-US" dirty="0" err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</a:t>
            </a:r>
            <a:r>
              <a:rPr lang="en-US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uk-UA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розвідувальні</a:t>
            </a:r>
            <a:r>
              <a:rPr lang="en-US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uk-UA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та</a:t>
            </a:r>
            <a:r>
              <a:rPr lang="en-US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uk-UA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ударні</a:t>
            </a:r>
            <a:r>
              <a:rPr lang="en-US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uk-UA" dirty="0" err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БпЛА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2" name="Shape 7"/>
          <p:cNvSpPr/>
          <p:nvPr/>
        </p:nvSpPr>
        <p:spPr>
          <a:xfrm>
            <a:off x="594360" y="1901952"/>
            <a:ext cx="342900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3" name="Text 8"/>
          <p:cNvSpPr/>
          <p:nvPr/>
        </p:nvSpPr>
        <p:spPr>
          <a:xfrm>
            <a:off x="740664" y="2011680"/>
            <a:ext cx="31363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6C4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225.53 млн грн</a:t>
            </a:r>
            <a:endParaRPr lang="en-US" sz="2400" dirty="0"/>
          </a:p>
        </p:txBody>
      </p:sp>
      <p:sp>
        <p:nvSpPr>
          <p:cNvPr id="6" name="Text 9"/>
          <p:cNvSpPr/>
          <p:nvPr/>
        </p:nvSpPr>
        <p:spPr>
          <a:xfrm>
            <a:off x="751591" y="2527880"/>
            <a:ext cx="3136392" cy="3341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A6C1C4"/>
                </a:solidFill>
              </a:rPr>
              <a:t>$5.37M</a:t>
            </a:r>
            <a:endParaRPr lang="uk-UA" sz="1600" b="1" dirty="0">
              <a:solidFill>
                <a:srgbClr val="A6C1C4"/>
              </a:solidFill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A6C1C4"/>
                </a:solidFill>
              </a:rPr>
              <a:t>• </a:t>
            </a:r>
            <a:r>
              <a:rPr lang="uk-UA" sz="1600" b="1" dirty="0">
                <a:solidFill>
                  <a:srgbClr val="A6C1C4"/>
                </a:solidFill>
              </a:rPr>
              <a:t>РАЗОМ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Shape 10"/>
          <p:cNvSpPr/>
          <p:nvPr/>
        </p:nvSpPr>
        <p:spPr>
          <a:xfrm>
            <a:off x="4224528" y="1901952"/>
            <a:ext cx="324612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26" name="Text 11"/>
          <p:cNvSpPr/>
          <p:nvPr/>
        </p:nvSpPr>
        <p:spPr>
          <a:xfrm>
            <a:off x="4370832" y="201168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57D9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82.67 млн грн</a:t>
            </a:r>
            <a:endParaRPr lang="en-US" sz="2400" dirty="0"/>
          </a:p>
        </p:txBody>
      </p:sp>
      <p:sp>
        <p:nvSpPr>
          <p:cNvPr id="28" name="Text 12"/>
          <p:cNvSpPr/>
          <p:nvPr/>
        </p:nvSpPr>
        <p:spPr>
          <a:xfrm>
            <a:off x="4370832" y="2496312"/>
            <a:ext cx="2953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$1.97M </a:t>
            </a:r>
            <a:endParaRPr lang="uk-UA" b="1" dirty="0">
              <a:solidFill>
                <a:srgbClr val="A6C1C4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• РОЗВІДУВАЛЬНІ БПЛА</a:t>
            </a:r>
            <a:endParaRPr lang="en-US" dirty="0"/>
          </a:p>
        </p:txBody>
      </p:sp>
      <p:sp>
        <p:nvSpPr>
          <p:cNvPr id="29" name="Shape 13"/>
          <p:cNvSpPr/>
          <p:nvPr/>
        </p:nvSpPr>
        <p:spPr>
          <a:xfrm>
            <a:off x="7653528" y="1901952"/>
            <a:ext cx="388620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30" name="Text 14"/>
          <p:cNvSpPr/>
          <p:nvPr/>
        </p:nvSpPr>
        <p:spPr>
          <a:xfrm>
            <a:off x="7799832" y="201168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4BE1D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142.86 млн грн</a:t>
            </a:r>
            <a:endParaRPr lang="en-US" sz="2400" dirty="0"/>
          </a:p>
        </p:txBody>
      </p:sp>
      <p:sp>
        <p:nvSpPr>
          <p:cNvPr id="31" name="Text 15"/>
          <p:cNvSpPr/>
          <p:nvPr/>
        </p:nvSpPr>
        <p:spPr>
          <a:xfrm>
            <a:off x="7799832" y="2496312"/>
            <a:ext cx="3593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$3.40M </a:t>
            </a:r>
            <a:endParaRPr lang="uk-UA" b="1" dirty="0">
              <a:solidFill>
                <a:srgbClr val="A6C1C4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• УДАРНІ БПЛА</a:t>
            </a:r>
            <a:endParaRPr lang="en-US" dirty="0"/>
          </a:p>
        </p:txBody>
      </p:sp>
      <p:sp>
        <p:nvSpPr>
          <p:cNvPr id="32" name="Shape 16"/>
          <p:cNvSpPr/>
          <p:nvPr/>
        </p:nvSpPr>
        <p:spPr>
          <a:xfrm>
            <a:off x="3421380" y="3222296"/>
            <a:ext cx="5349240" cy="2331720"/>
          </a:xfrm>
          <a:prstGeom prst="roundRect">
            <a:avLst>
              <a:gd name="adj" fmla="val 2353"/>
            </a:avLst>
          </a:prstGeom>
          <a:solidFill>
            <a:srgbClr val="0B2025">
              <a:alpha val="88000"/>
            </a:srgbClr>
          </a:solidFill>
          <a:ln w="12700">
            <a:solidFill>
              <a:srgbClr val="27535B">
                <a:alpha val="76000"/>
              </a:srgbClr>
            </a:solidFill>
            <a:prstDash val="solid"/>
          </a:ln>
        </p:spPr>
      </p:sp>
      <p:sp>
        <p:nvSpPr>
          <p:cNvPr id="33" name="Shape 17"/>
          <p:cNvSpPr/>
          <p:nvPr/>
        </p:nvSpPr>
        <p:spPr>
          <a:xfrm>
            <a:off x="3421380" y="3222296"/>
            <a:ext cx="45720" cy="2331720"/>
          </a:xfrm>
          <a:prstGeom prst="rect">
            <a:avLst/>
          </a:prstGeom>
          <a:solidFill>
            <a:srgbClr val="4BE1D3"/>
          </a:solidFill>
          <a:ln w="12700">
            <a:solidFill>
              <a:srgbClr val="4BE1D3">
                <a:alpha val="0"/>
              </a:srgbClr>
            </a:solidFill>
            <a:prstDash val="solid"/>
          </a:ln>
        </p:spPr>
      </p:sp>
      <p:sp>
        <p:nvSpPr>
          <p:cNvPr id="34" name="Text 18"/>
          <p:cNvSpPr/>
          <p:nvPr/>
        </p:nvSpPr>
        <p:spPr>
          <a:xfrm>
            <a:off x="3585972" y="3368600"/>
            <a:ext cx="5020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2F8F8"/>
                </a:solidFill>
              </a:rPr>
              <a:t>Що важливо бачити в цифрі</a:t>
            </a:r>
            <a:endParaRPr lang="en-US" dirty="0"/>
          </a:p>
        </p:txBody>
      </p:sp>
      <p:sp>
        <p:nvSpPr>
          <p:cNvPr id="35" name="Text 19"/>
          <p:cNvSpPr/>
          <p:nvPr/>
        </p:nvSpPr>
        <p:spPr>
          <a:xfrm>
            <a:off x="3585972" y="3725216"/>
            <a:ext cx="5020056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A6C1C4"/>
                </a:solidFill>
              </a:rPr>
              <a:t>Бюджет на безпілотні системи — це не лише закупівля платформ. Це темп застосування, відновлення парку, розвідка, ударна складова та логістична стійкість.</a:t>
            </a:r>
            <a:endParaRPr lang="en-US" sz="1600" dirty="0"/>
          </a:p>
        </p:txBody>
      </p:sp>
      <p:sp>
        <p:nvSpPr>
          <p:cNvPr id="36" name="Text 21"/>
          <p:cNvSpPr/>
          <p:nvPr/>
        </p:nvSpPr>
        <p:spPr>
          <a:xfrm>
            <a:off x="6309360" y="5330952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670" dirty="0"/>
          </a:p>
        </p:txBody>
      </p:sp>
      <p:sp>
        <p:nvSpPr>
          <p:cNvPr id="37" name="Text 22"/>
          <p:cNvSpPr/>
          <p:nvPr/>
        </p:nvSpPr>
        <p:spPr>
          <a:xfrm>
            <a:off x="3595116" y="4840784"/>
            <a:ext cx="13167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A6C1C4"/>
                </a:solidFill>
              </a:rPr>
              <a:t>Структура за сумою</a:t>
            </a:r>
            <a:endParaRPr lang="en-US" sz="1600" dirty="0"/>
          </a:p>
        </p:txBody>
      </p:sp>
      <p:sp>
        <p:nvSpPr>
          <p:cNvPr id="38" name="Shape 23"/>
          <p:cNvSpPr/>
          <p:nvPr/>
        </p:nvSpPr>
        <p:spPr>
          <a:xfrm>
            <a:off x="5076444" y="4849928"/>
            <a:ext cx="3127248" cy="164592"/>
          </a:xfrm>
          <a:prstGeom prst="roundRect">
            <a:avLst>
              <a:gd name="adj" fmla="val 22222"/>
            </a:avLst>
          </a:prstGeom>
          <a:solidFill>
            <a:srgbClr val="27535B"/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39" name="Shape 24"/>
          <p:cNvSpPr/>
          <p:nvPr/>
        </p:nvSpPr>
        <p:spPr>
          <a:xfrm>
            <a:off x="5076444" y="4849928"/>
            <a:ext cx="1147700" cy="164592"/>
          </a:xfrm>
          <a:prstGeom prst="roundRect">
            <a:avLst>
              <a:gd name="adj" fmla="val 22222"/>
            </a:avLst>
          </a:prstGeom>
          <a:solidFill>
            <a:srgbClr val="57D9FF"/>
          </a:solidFill>
          <a:ln w="12700">
            <a:solidFill>
              <a:srgbClr val="57D9FF">
                <a:alpha val="0"/>
              </a:srgbClr>
            </a:solidFill>
            <a:prstDash val="solid"/>
          </a:ln>
        </p:spPr>
      </p:sp>
      <p:sp>
        <p:nvSpPr>
          <p:cNvPr id="40" name="Text 25"/>
          <p:cNvSpPr/>
          <p:nvPr/>
        </p:nvSpPr>
        <p:spPr>
          <a:xfrm>
            <a:off x="5076444" y="5124248"/>
            <a:ext cx="3520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6C1C4"/>
                </a:solidFill>
              </a:rPr>
              <a:t>36.7% розвідка   •   63.3% ударні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82980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75" name="Rounded Rectangle 1">
            <a:extLst>
              <a:ext uri="{FF2B5EF4-FFF2-40B4-BE49-F238E27FC236}">
                <a16:creationId xmlns:a16="http://schemas.microsoft.com/office/drawing/2014/main" id="{557E343D-BEB4-906D-916C-F6343B22AC3F}"/>
              </a:ext>
            </a:extLst>
          </p:cNvPr>
          <p:cNvSpPr/>
          <p:nvPr/>
        </p:nvSpPr>
        <p:spPr>
          <a:xfrm>
            <a:off x="1690255" y="2086408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</a:endParaRPr>
          </a:p>
        </p:txBody>
      </p:sp>
      <p:sp>
        <p:nvSpPr>
          <p:cNvPr id="76" name="Rounded Rectangle 2">
            <a:extLst>
              <a:ext uri="{FF2B5EF4-FFF2-40B4-BE49-F238E27FC236}">
                <a16:creationId xmlns:a16="http://schemas.microsoft.com/office/drawing/2014/main" id="{987D7DAF-DE09-7262-AEC3-74978E1CE049}"/>
              </a:ext>
            </a:extLst>
          </p:cNvPr>
          <p:cNvSpPr/>
          <p:nvPr/>
        </p:nvSpPr>
        <p:spPr>
          <a:xfrm>
            <a:off x="1690255" y="2972233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</a:endParaRPr>
          </a:p>
        </p:txBody>
      </p:sp>
      <p:sp>
        <p:nvSpPr>
          <p:cNvPr id="77" name="Rounded Rectangle 3">
            <a:extLst>
              <a:ext uri="{FF2B5EF4-FFF2-40B4-BE49-F238E27FC236}">
                <a16:creationId xmlns:a16="http://schemas.microsoft.com/office/drawing/2014/main" id="{5FD54EB1-5A0D-9283-B925-99B3FB80C53C}"/>
              </a:ext>
            </a:extLst>
          </p:cNvPr>
          <p:cNvSpPr/>
          <p:nvPr/>
        </p:nvSpPr>
        <p:spPr>
          <a:xfrm>
            <a:off x="1690255" y="3858058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6DD1DB1-FD3A-CDA3-5FC2-B37549353943}"/>
              </a:ext>
            </a:extLst>
          </p:cNvPr>
          <p:cNvSpPr txBox="1"/>
          <p:nvPr/>
        </p:nvSpPr>
        <p:spPr>
          <a:xfrm>
            <a:off x="3881451" y="1109662"/>
            <a:ext cx="4429098" cy="4349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uk-UA" sz="2800" b="1" i="0" u="none" dirty="0">
                <a:solidFill>
                  <a:schemeClr val="bg1"/>
                </a:solidFill>
                <a:latin typeface="Montserrat"/>
              </a:rPr>
              <a:t>АСИМЕТРИЧНА ВІЙНА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73791B8-4792-5246-9A69-5D252407DDBB}"/>
              </a:ext>
            </a:extLst>
          </p:cNvPr>
          <p:cNvSpPr txBox="1"/>
          <p:nvPr/>
        </p:nvSpPr>
        <p:spPr>
          <a:xfrm>
            <a:off x="1547380" y="2099565"/>
            <a:ext cx="74295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800" b="1" i="0" u="none">
                <a:solidFill>
                  <a:schemeClr val="bg1"/>
                </a:solidFill>
                <a:latin typeface="Inter"/>
              </a:rPr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6C90320-C4ED-B888-62F9-12DCD2D1248C}"/>
              </a:ext>
            </a:extLst>
          </p:cNvPr>
          <p:cNvSpPr txBox="1"/>
          <p:nvPr/>
        </p:nvSpPr>
        <p:spPr>
          <a:xfrm>
            <a:off x="1547380" y="2985390"/>
            <a:ext cx="74295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800" b="1" i="0" u="none">
                <a:solidFill>
                  <a:schemeClr val="bg1"/>
                </a:solidFill>
                <a:latin typeface="Inter"/>
              </a:rPr>
              <a:t>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81FCD54-3C46-9FE7-2BF2-0E643BCBEBC9}"/>
              </a:ext>
            </a:extLst>
          </p:cNvPr>
          <p:cNvSpPr txBox="1"/>
          <p:nvPr/>
        </p:nvSpPr>
        <p:spPr>
          <a:xfrm>
            <a:off x="1547380" y="3871215"/>
            <a:ext cx="74295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800" b="1" i="0" u="none">
                <a:solidFill>
                  <a:schemeClr val="bg1"/>
                </a:solidFill>
                <a:latin typeface="Inter"/>
              </a:rPr>
              <a:t>3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8BD0FF4-5BF9-F07C-C874-4939EAA1ECC7}"/>
              </a:ext>
            </a:extLst>
          </p:cNvPr>
          <p:cNvSpPr txBox="1"/>
          <p:nvPr/>
        </p:nvSpPr>
        <p:spPr>
          <a:xfrm>
            <a:off x="2376055" y="2086408"/>
            <a:ext cx="3419206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FFFF00"/>
                </a:solidFill>
                <a:latin typeface="Inter"/>
              </a:rPr>
              <a:t>Збереження</a:t>
            </a:r>
            <a:r>
              <a:rPr sz="2800" b="1" i="0" u="none" dirty="0">
                <a:solidFill>
                  <a:srgbClr val="FFFF00"/>
                </a:solidFill>
                <a:latin typeface="Inter"/>
              </a:rPr>
              <a:t> </a:t>
            </a:r>
            <a:r>
              <a:rPr sz="2800" b="1" i="0" u="none" dirty="0" err="1">
                <a:solidFill>
                  <a:srgbClr val="FFFF00"/>
                </a:solidFill>
                <a:latin typeface="Inter"/>
              </a:rPr>
              <a:t>життів</a:t>
            </a:r>
            <a:endParaRPr sz="2800" b="1" i="0" u="none" dirty="0">
              <a:solidFill>
                <a:srgbClr val="FFFF00"/>
              </a:solidFill>
              <a:latin typeface="Inter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0BEDC26-D8DD-83C6-583D-C8BFCF0F5A27}"/>
              </a:ext>
            </a:extLst>
          </p:cNvPr>
          <p:cNvSpPr txBox="1"/>
          <p:nvPr/>
        </p:nvSpPr>
        <p:spPr>
          <a:xfrm>
            <a:off x="2376055" y="2438833"/>
            <a:ext cx="8215391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0" i="0" u="none" dirty="0">
                <a:solidFill>
                  <a:schemeClr val="bg1"/>
                </a:solidFill>
                <a:latin typeface="Inter"/>
              </a:rPr>
              <a:t>1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оператор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замінює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10–20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бійців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на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передовій</a:t>
            </a:r>
            <a:endParaRPr sz="2800" b="0" i="0" u="none" dirty="0">
              <a:solidFill>
                <a:schemeClr val="bg1"/>
              </a:solidFill>
              <a:latin typeface="Inter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9F8B742-0BB0-05CD-9789-9F894583AA8B}"/>
              </a:ext>
            </a:extLst>
          </p:cNvPr>
          <p:cNvSpPr txBox="1"/>
          <p:nvPr/>
        </p:nvSpPr>
        <p:spPr>
          <a:xfrm>
            <a:off x="2376055" y="2972233"/>
            <a:ext cx="3664465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FFFF00"/>
                </a:solidFill>
                <a:latin typeface="Inter"/>
              </a:rPr>
              <a:t>Економічна</a:t>
            </a:r>
            <a:r>
              <a:rPr sz="2800" b="1" i="0" u="none" dirty="0">
                <a:solidFill>
                  <a:srgbClr val="FFFF00"/>
                </a:solidFill>
                <a:latin typeface="Inter"/>
              </a:rPr>
              <a:t> </a:t>
            </a:r>
            <a:r>
              <a:rPr sz="2800" b="1" i="0" u="none" dirty="0" err="1">
                <a:solidFill>
                  <a:srgbClr val="FFFF00"/>
                </a:solidFill>
                <a:latin typeface="Inter"/>
              </a:rPr>
              <a:t>перевага</a:t>
            </a:r>
            <a:endParaRPr sz="2800" b="1" i="0" u="none" dirty="0">
              <a:solidFill>
                <a:srgbClr val="FFFF00"/>
              </a:solidFill>
              <a:latin typeface="Inter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256572E-37D9-641B-A135-D03F53538ED4}"/>
              </a:ext>
            </a:extLst>
          </p:cNvPr>
          <p:cNvSpPr txBox="1"/>
          <p:nvPr/>
        </p:nvSpPr>
        <p:spPr>
          <a:xfrm>
            <a:off x="2376055" y="3324658"/>
            <a:ext cx="8556830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Дрон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за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50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тис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.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грн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знищує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техніку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на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мільйон</a:t>
            </a:r>
            <a:r>
              <a:rPr lang="uk-UA" sz="2800" b="0" i="0" u="none" dirty="0">
                <a:solidFill>
                  <a:schemeClr val="bg1"/>
                </a:solidFill>
                <a:latin typeface="Inter"/>
              </a:rPr>
              <a:t>и</a:t>
            </a:r>
            <a:endParaRPr sz="2800" b="0" i="0" u="none" dirty="0">
              <a:solidFill>
                <a:schemeClr val="bg1"/>
              </a:solidFill>
              <a:latin typeface="Inter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4D5521D-E689-E831-BEE6-ACDD08962365}"/>
              </a:ext>
            </a:extLst>
          </p:cNvPr>
          <p:cNvSpPr txBox="1"/>
          <p:nvPr/>
        </p:nvSpPr>
        <p:spPr>
          <a:xfrm>
            <a:off x="2376055" y="3858058"/>
            <a:ext cx="3882473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FFFF00"/>
                </a:solidFill>
                <a:latin typeface="Inter"/>
              </a:rPr>
              <a:t>Роботизація</a:t>
            </a:r>
            <a:r>
              <a:rPr sz="2800" b="1" i="0" u="none" dirty="0">
                <a:solidFill>
                  <a:srgbClr val="FFFF00"/>
                </a:solidFill>
                <a:latin typeface="Inter"/>
              </a:rPr>
              <a:t> </a:t>
            </a:r>
            <a:r>
              <a:rPr sz="2800" b="1" i="0" u="none" dirty="0" err="1">
                <a:solidFill>
                  <a:srgbClr val="FFFF00"/>
                </a:solidFill>
                <a:latin typeface="Inter"/>
              </a:rPr>
              <a:t>логістики</a:t>
            </a:r>
            <a:endParaRPr sz="2800" b="1" i="0" u="none" dirty="0">
              <a:solidFill>
                <a:srgbClr val="FFFF00"/>
              </a:solidFill>
              <a:latin typeface="Inter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751B6E4-6F08-7A8B-7A77-78188314A6CB}"/>
              </a:ext>
            </a:extLst>
          </p:cNvPr>
          <p:cNvSpPr txBox="1"/>
          <p:nvPr/>
        </p:nvSpPr>
        <p:spPr>
          <a:xfrm>
            <a:off x="2376055" y="4210483"/>
            <a:ext cx="9016892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Наземні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комплекси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замінюють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десятки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піхотинців</a:t>
            </a:r>
            <a:endParaRPr sz="2800" b="0" i="0" u="none" dirty="0">
              <a:solidFill>
                <a:schemeClr val="bg1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409731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2" name="Rectangle 1"/>
          <p:cNvSpPr/>
          <p:nvPr/>
        </p:nvSpPr>
        <p:spPr>
          <a:xfrm>
            <a:off x="5715000" y="5434012"/>
            <a:ext cx="762000" cy="38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514600" y="2395537"/>
            <a:ext cx="3895725" cy="657225"/>
          </a:xfrm>
          <a:prstGeom prst="roundRect">
            <a:avLst>
              <a:gd name="adj" fmla="val 11594"/>
            </a:avLst>
          </a:prstGeom>
          <a:solidFill>
            <a:srgbClr val="272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3"/>
          <p:cNvSpPr/>
          <p:nvPr/>
        </p:nvSpPr>
        <p:spPr>
          <a:xfrm>
            <a:off x="6638925" y="2395537"/>
            <a:ext cx="3038475" cy="657225"/>
          </a:xfrm>
          <a:prstGeom prst="roundRect">
            <a:avLst>
              <a:gd name="adj" fmla="val 11594"/>
            </a:avLst>
          </a:prstGeom>
          <a:solidFill>
            <a:srgbClr val="272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4"/>
          <p:cNvSpPr/>
          <p:nvPr/>
        </p:nvSpPr>
        <p:spPr>
          <a:xfrm>
            <a:off x="3086100" y="3281362"/>
            <a:ext cx="3905250" cy="657225"/>
          </a:xfrm>
          <a:prstGeom prst="roundRect">
            <a:avLst>
              <a:gd name="adj" fmla="val 11594"/>
            </a:avLst>
          </a:prstGeom>
          <a:solidFill>
            <a:srgbClr val="272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5"/>
          <p:cNvSpPr/>
          <p:nvPr/>
        </p:nvSpPr>
        <p:spPr>
          <a:xfrm>
            <a:off x="7219950" y="3281362"/>
            <a:ext cx="1885950" cy="657225"/>
          </a:xfrm>
          <a:prstGeom prst="roundRect">
            <a:avLst>
              <a:gd name="adj" fmla="val 11594"/>
            </a:avLst>
          </a:prstGeom>
          <a:solidFill>
            <a:srgbClr val="272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6"/>
          <p:cNvSpPr/>
          <p:nvPr/>
        </p:nvSpPr>
        <p:spPr>
          <a:xfrm>
            <a:off x="2509837" y="4167187"/>
            <a:ext cx="4533900" cy="657225"/>
          </a:xfrm>
          <a:prstGeom prst="roundRect">
            <a:avLst>
              <a:gd name="adj" fmla="val 11594"/>
            </a:avLst>
          </a:prstGeom>
          <a:solidFill>
            <a:srgbClr val="272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7"/>
          <p:cNvSpPr/>
          <p:nvPr/>
        </p:nvSpPr>
        <p:spPr>
          <a:xfrm>
            <a:off x="7272337" y="4167187"/>
            <a:ext cx="2409825" cy="657225"/>
          </a:xfrm>
          <a:prstGeom prst="roundRect">
            <a:avLst>
              <a:gd name="adj" fmla="val 11594"/>
            </a:avLst>
          </a:prstGeom>
          <a:solidFill>
            <a:srgbClr val="272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8"/>
          <p:cNvSpPr/>
          <p:nvPr/>
        </p:nvSpPr>
        <p:spPr>
          <a:xfrm>
            <a:off x="2514600" y="2395537"/>
            <a:ext cx="38100" cy="6572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9"/>
          <p:cNvSpPr/>
          <p:nvPr/>
        </p:nvSpPr>
        <p:spPr>
          <a:xfrm>
            <a:off x="6638925" y="2395537"/>
            <a:ext cx="38100" cy="6572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0"/>
          <p:cNvSpPr/>
          <p:nvPr/>
        </p:nvSpPr>
        <p:spPr>
          <a:xfrm>
            <a:off x="3086100" y="3281362"/>
            <a:ext cx="38100" cy="6572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1"/>
          <p:cNvSpPr/>
          <p:nvPr/>
        </p:nvSpPr>
        <p:spPr>
          <a:xfrm>
            <a:off x="7219950" y="3281362"/>
            <a:ext cx="38100" cy="6572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2"/>
          <p:cNvSpPr/>
          <p:nvPr/>
        </p:nvSpPr>
        <p:spPr>
          <a:xfrm>
            <a:off x="2509837" y="4167187"/>
            <a:ext cx="38100" cy="6572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3"/>
          <p:cNvSpPr/>
          <p:nvPr/>
        </p:nvSpPr>
        <p:spPr>
          <a:xfrm>
            <a:off x="7272337" y="4167187"/>
            <a:ext cx="38100" cy="6572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539737" y="1189077"/>
            <a:ext cx="7112525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uk-UA" sz="3600" b="1" i="0" u="none" dirty="0">
                <a:solidFill>
                  <a:srgbClr val="F8FAFC"/>
                </a:solidFill>
                <a:latin typeface="Montserrat"/>
              </a:rPr>
              <a:t>НАГАЛЬНІ ПОТРЕБИ ПОЛКУ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79823" y="2586037"/>
            <a:ext cx="180337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sz="1800" b="1" i="0" u="none" dirty="0">
                <a:solidFill>
                  <a:srgbClr val="F8FAFC"/>
                </a:solidFill>
                <a:latin typeface="Inter"/>
              </a:rPr>
              <a:t>STARLINK mini X</a:t>
            </a:r>
            <a:endParaRPr sz="1800" b="1" i="0" u="none" dirty="0">
              <a:solidFill>
                <a:srgbClr val="F8FAFC"/>
              </a:solidFill>
              <a:latin typeface="Int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82978" y="2586037"/>
            <a:ext cx="2988468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БПЛА ударного типу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21806" y="3471862"/>
            <a:ext cx="4071937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БПЛА розвідувального типу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8068" y="3471862"/>
            <a:ext cx="1547812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FPV дрони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66962" y="4357687"/>
            <a:ext cx="485775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Наземні роботизовані комплекси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94971" y="4357687"/>
            <a:ext cx="2202656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Автотранспорт</a:t>
            </a:r>
          </a:p>
        </p:txBody>
      </p:sp>
    </p:spTree>
    <p:extLst>
      <p:ext uri="{BB962C8B-B14F-4D97-AF65-F5344CB8AC3E}">
        <p14:creationId xmlns:p14="http://schemas.microsoft.com/office/powerpoint/2010/main" val="2990110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170" name="Text 5">
            <a:extLst>
              <a:ext uri="{FF2B5EF4-FFF2-40B4-BE49-F238E27FC236}">
                <a16:creationId xmlns:a16="http://schemas.microsoft.com/office/drawing/2014/main" id="{D7E701AF-4C49-CBF5-FB87-145385930A73}"/>
              </a:ext>
            </a:extLst>
          </p:cNvPr>
          <p:cNvSpPr/>
          <p:nvPr/>
        </p:nvSpPr>
        <p:spPr>
          <a:xfrm>
            <a:off x="691619" y="274330"/>
            <a:ext cx="9052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83D5CC7-99BD-12A6-0799-A34D59F65ED7}"/>
              </a:ext>
            </a:extLst>
          </p:cNvPr>
          <p:cNvSpPr/>
          <p:nvPr/>
        </p:nvSpPr>
        <p:spPr>
          <a:xfrm>
            <a:off x="1298864" y="1903241"/>
            <a:ext cx="9528463" cy="3051517"/>
          </a:xfrm>
          <a:prstGeom prst="roundRect">
            <a:avLst>
              <a:gd name="adj" fmla="val 5124"/>
            </a:avLst>
          </a:prstGeom>
          <a:solidFill>
            <a:srgbClr val="071319"/>
          </a:solidFill>
          <a:ln w="9525">
            <a:solidFill>
              <a:srgbClr val="12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F27AA2E-695D-E87B-D89C-F58CC2D978A7}"/>
              </a:ext>
            </a:extLst>
          </p:cNvPr>
          <p:cNvSpPr/>
          <p:nvPr/>
        </p:nvSpPr>
        <p:spPr>
          <a:xfrm>
            <a:off x="6086474" y="2457423"/>
            <a:ext cx="45719" cy="1524000"/>
          </a:xfrm>
          <a:prstGeom prst="rect">
            <a:avLst/>
          </a:prstGeom>
          <a:solidFill>
            <a:srgbClr val="0F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4" descr="image.png">
            <a:extLst>
              <a:ext uri="{FF2B5EF4-FFF2-40B4-BE49-F238E27FC236}">
                <a16:creationId xmlns:a16="http://schemas.microsoft.com/office/drawing/2014/main" id="{11604827-77C0-2616-6E9B-FFAC13B21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596" y="2103212"/>
            <a:ext cx="373149" cy="457200"/>
          </a:xfrm>
          <a:prstGeom prst="rect">
            <a:avLst/>
          </a:prstGeom>
        </p:spPr>
      </p:pic>
      <p:pic>
        <p:nvPicPr>
          <p:cNvPr id="8" name="Picture 5" descr="image.png">
            <a:extLst>
              <a:ext uri="{FF2B5EF4-FFF2-40B4-BE49-F238E27FC236}">
                <a16:creationId xmlns:a16="http://schemas.microsoft.com/office/drawing/2014/main" id="{61F83274-C313-66C0-89B2-9C555EDEF1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682" y="2103212"/>
            <a:ext cx="466437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1E4087-7EA2-9351-58BC-C955B686AA6F}"/>
              </a:ext>
            </a:extLst>
          </p:cNvPr>
          <p:cNvSpPr txBox="1"/>
          <p:nvPr/>
        </p:nvSpPr>
        <p:spPr>
          <a:xfrm>
            <a:off x="2136553" y="2789012"/>
            <a:ext cx="2730338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 dirty="0">
                <a:solidFill>
                  <a:srgbClr val="F8FAFC"/>
                </a:solidFill>
                <a:latin typeface="Jura"/>
              </a:rPr>
              <a:t>БЕЗПІЛОТНІ СИСТЕМИ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BEBFC3-14A2-C82E-EB3A-3BCE51C16C61}"/>
              </a:ext>
            </a:extLst>
          </p:cNvPr>
          <p:cNvSpPr txBox="1"/>
          <p:nvPr/>
        </p:nvSpPr>
        <p:spPr>
          <a:xfrm>
            <a:off x="1458131" y="3189062"/>
            <a:ext cx="3673230" cy="5314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050"/>
              </a:lnSpc>
              <a:defRPr/>
            </a:pPr>
            <a:r>
              <a:rPr sz="4050" b="1" i="0" u="none" dirty="0">
                <a:solidFill>
                  <a:srgbClr val="FFFF00"/>
                </a:solidFill>
                <a:latin typeface="Jura"/>
              </a:rPr>
              <a:t>$12 120 000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C8D15E-39BD-998D-EB6D-5FECEED98763}"/>
              </a:ext>
            </a:extLst>
          </p:cNvPr>
          <p:cNvSpPr txBox="1"/>
          <p:nvPr/>
        </p:nvSpPr>
        <p:spPr>
          <a:xfrm>
            <a:off x="1943806" y="3855812"/>
            <a:ext cx="3109575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sz="1350" b="0" i="0" u="none" dirty="0" err="1">
                <a:solidFill>
                  <a:srgbClr val="94A3B8"/>
                </a:solidFill>
                <a:latin typeface="Inter"/>
              </a:rPr>
              <a:t>Нестача</a:t>
            </a:r>
            <a:r>
              <a:rPr sz="135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94A3B8"/>
                </a:solidFill>
                <a:latin typeface="Inter"/>
              </a:rPr>
              <a:t>коштів</a:t>
            </a:r>
            <a:r>
              <a:rPr sz="135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94A3B8"/>
                </a:solidFill>
                <a:latin typeface="Inter"/>
              </a:rPr>
              <a:t>для</a:t>
            </a:r>
            <a:r>
              <a:rPr sz="135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94A3B8"/>
                </a:solidFill>
                <a:latin typeface="Inter"/>
              </a:rPr>
              <a:t>закриття</a:t>
            </a:r>
            <a:r>
              <a:rPr sz="1350" b="0" i="0" u="none" dirty="0">
                <a:solidFill>
                  <a:srgbClr val="94A3B8"/>
                </a:solidFill>
                <a:latin typeface="Inter"/>
              </a:rPr>
              <a:t> 100% </a:t>
            </a:r>
            <a:r>
              <a:rPr sz="1350" b="0" i="0" u="none" dirty="0" err="1">
                <a:solidFill>
                  <a:srgbClr val="94A3B8"/>
                </a:solidFill>
                <a:latin typeface="Inter"/>
              </a:rPr>
              <a:t>потреб</a:t>
            </a:r>
            <a:endParaRPr sz="1350" b="0" i="0" u="none" dirty="0">
              <a:solidFill>
                <a:srgbClr val="94A3B8"/>
              </a:solidFill>
              <a:latin typeface="Inter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33039E-4D68-9EAE-E7DE-BF21D9025DAA}"/>
              </a:ext>
            </a:extLst>
          </p:cNvPr>
          <p:cNvSpPr txBox="1"/>
          <p:nvPr/>
        </p:nvSpPr>
        <p:spPr>
          <a:xfrm>
            <a:off x="7103905" y="2789012"/>
            <a:ext cx="3076772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F8FAFC"/>
                </a:solidFill>
                <a:latin typeface="Jura"/>
              </a:rPr>
              <a:t>АВТОМОБІЛЬНА ТЕХНІКА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F25944-4164-148C-C944-DE75FBB2BE57}"/>
              </a:ext>
            </a:extLst>
          </p:cNvPr>
          <p:cNvSpPr txBox="1"/>
          <p:nvPr/>
        </p:nvSpPr>
        <p:spPr>
          <a:xfrm>
            <a:off x="7087306" y="3189062"/>
            <a:ext cx="3031053" cy="5314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050"/>
              </a:lnSpc>
              <a:defRPr/>
            </a:pPr>
            <a:r>
              <a:rPr sz="4050" b="1" i="0" u="none" dirty="0">
                <a:solidFill>
                  <a:srgbClr val="FFFF00"/>
                </a:solidFill>
                <a:latin typeface="Jura"/>
              </a:rPr>
              <a:t>$4 650 000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5C441B-67DC-1C3B-71D8-6D4054576C88}"/>
              </a:ext>
            </a:extLst>
          </p:cNvPr>
          <p:cNvSpPr txBox="1"/>
          <p:nvPr/>
        </p:nvSpPr>
        <p:spPr>
          <a:xfrm>
            <a:off x="7087306" y="3855812"/>
            <a:ext cx="3109575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sz="1350" b="0" i="0" u="none">
                <a:solidFill>
                  <a:srgbClr val="94A3B8"/>
                </a:solidFill>
                <a:latin typeface="Inter"/>
              </a:rPr>
              <a:t>Нестача коштів для закриття 100% потреб</a:t>
            </a:r>
          </a:p>
        </p:txBody>
      </p:sp>
    </p:spTree>
    <p:extLst>
      <p:ext uri="{BB962C8B-B14F-4D97-AF65-F5344CB8AC3E}">
        <p14:creationId xmlns:p14="http://schemas.microsoft.com/office/powerpoint/2010/main" val="2425522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2" name="Rectangle 1"/>
          <p:cNvSpPr/>
          <p:nvPr/>
        </p:nvSpPr>
        <p:spPr>
          <a:xfrm>
            <a:off x="5715000" y="5434012"/>
            <a:ext cx="762000" cy="38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793288" y="653020"/>
            <a:ext cx="4605428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uk-UA" sz="3600" b="1" dirty="0">
                <a:solidFill>
                  <a:srgbClr val="F8FAFC"/>
                </a:solidFill>
                <a:latin typeface="Montserrat"/>
              </a:rPr>
              <a:t>П</a:t>
            </a:r>
            <a:r>
              <a:rPr lang="uk-UA" sz="3600" b="1" i="0" u="none" dirty="0">
                <a:solidFill>
                  <a:srgbClr val="F8FAFC"/>
                </a:solidFill>
                <a:latin typeface="Montserrat"/>
              </a:rPr>
              <a:t>ОТРЕБИ У БПЛА </a:t>
            </a:r>
          </a:p>
        </p:txBody>
      </p:sp>
      <p:sp>
        <p:nvSpPr>
          <p:cNvPr id="170" name="Text 5">
            <a:extLst>
              <a:ext uri="{FF2B5EF4-FFF2-40B4-BE49-F238E27FC236}">
                <a16:creationId xmlns:a16="http://schemas.microsoft.com/office/drawing/2014/main" id="{D7E701AF-4C49-CBF5-FB87-145385930A73}"/>
              </a:ext>
            </a:extLst>
          </p:cNvPr>
          <p:cNvSpPr/>
          <p:nvPr/>
        </p:nvSpPr>
        <p:spPr>
          <a:xfrm>
            <a:off x="691619" y="274330"/>
            <a:ext cx="9052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171" name="Text 6">
            <a:extLst>
              <a:ext uri="{FF2B5EF4-FFF2-40B4-BE49-F238E27FC236}">
                <a16:creationId xmlns:a16="http://schemas.microsoft.com/office/drawing/2014/main" id="{CF4C0CE8-887D-3714-8E9F-0AA3160E23AE}"/>
              </a:ext>
            </a:extLst>
          </p:cNvPr>
          <p:cNvSpPr/>
          <p:nvPr/>
        </p:nvSpPr>
        <p:spPr>
          <a:xfrm>
            <a:off x="719051" y="905266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20" dirty="0"/>
          </a:p>
        </p:txBody>
      </p:sp>
      <p:sp>
        <p:nvSpPr>
          <p:cNvPr id="172" name="Text 7">
            <a:extLst>
              <a:ext uri="{FF2B5EF4-FFF2-40B4-BE49-F238E27FC236}">
                <a16:creationId xmlns:a16="http://schemas.microsoft.com/office/drawing/2014/main" id="{E9B40997-45CF-3EEC-7310-04A6B1B11570}"/>
              </a:ext>
            </a:extLst>
          </p:cNvPr>
          <p:cNvSpPr/>
          <p:nvPr/>
        </p:nvSpPr>
        <p:spPr>
          <a:xfrm>
            <a:off x="719051" y="1408186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DARTS DualCam</a:t>
            </a:r>
            <a:endParaRPr lang="en-US" sz="730" dirty="0"/>
          </a:p>
        </p:txBody>
      </p:sp>
      <p:sp>
        <p:nvSpPr>
          <p:cNvPr id="173" name="Text 8">
            <a:extLst>
              <a:ext uri="{FF2B5EF4-FFF2-40B4-BE49-F238E27FC236}">
                <a16:creationId xmlns:a16="http://schemas.microsoft.com/office/drawing/2014/main" id="{5D566BA8-28B0-61C9-9451-F75ACC10B5A7}"/>
              </a:ext>
            </a:extLst>
          </p:cNvPr>
          <p:cNvSpPr/>
          <p:nvPr/>
        </p:nvSpPr>
        <p:spPr>
          <a:xfrm>
            <a:off x="3553691" y="140818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3 422</a:t>
            </a:r>
            <a:endParaRPr lang="en-US" sz="700" dirty="0"/>
          </a:p>
        </p:txBody>
      </p:sp>
      <p:sp>
        <p:nvSpPr>
          <p:cNvPr id="174" name="Shape 9">
            <a:extLst>
              <a:ext uri="{FF2B5EF4-FFF2-40B4-BE49-F238E27FC236}">
                <a16:creationId xmlns:a16="http://schemas.microsoft.com/office/drawing/2014/main" id="{73CD35CE-0094-4970-D61F-EA3F8899097A}"/>
              </a:ext>
            </a:extLst>
          </p:cNvPr>
          <p:cNvSpPr/>
          <p:nvPr/>
        </p:nvSpPr>
        <p:spPr>
          <a:xfrm>
            <a:off x="4312643" y="1444762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175" name="Shape 10">
            <a:extLst>
              <a:ext uri="{FF2B5EF4-FFF2-40B4-BE49-F238E27FC236}">
                <a16:creationId xmlns:a16="http://schemas.microsoft.com/office/drawing/2014/main" id="{C3BA224B-5A94-D32A-730F-671353ABAB88}"/>
              </a:ext>
            </a:extLst>
          </p:cNvPr>
          <p:cNvSpPr/>
          <p:nvPr/>
        </p:nvSpPr>
        <p:spPr>
          <a:xfrm>
            <a:off x="4312643" y="1444762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4BE1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6" name="Text 11">
            <a:extLst>
              <a:ext uri="{FF2B5EF4-FFF2-40B4-BE49-F238E27FC236}">
                <a16:creationId xmlns:a16="http://schemas.microsoft.com/office/drawing/2014/main" id="{F603BF0A-FA66-2079-9BA8-900D94763283}"/>
              </a:ext>
            </a:extLst>
          </p:cNvPr>
          <p:cNvSpPr/>
          <p:nvPr/>
        </p:nvSpPr>
        <p:spPr>
          <a:xfrm>
            <a:off x="8674331" y="1408186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4BE1D3"/>
                </a:solidFill>
              </a:rPr>
              <a:t>$3,810,863</a:t>
            </a:r>
            <a:endParaRPr lang="en-US" sz="700" dirty="0"/>
          </a:p>
        </p:txBody>
      </p:sp>
      <p:sp>
        <p:nvSpPr>
          <p:cNvPr id="177" name="Text 12">
            <a:extLst>
              <a:ext uri="{FF2B5EF4-FFF2-40B4-BE49-F238E27FC236}">
                <a16:creationId xmlns:a16="http://schemas.microsoft.com/office/drawing/2014/main" id="{8BE61B2E-42C4-6B92-4616-CFDD8FDBC567}"/>
              </a:ext>
            </a:extLst>
          </p:cNvPr>
          <p:cNvSpPr/>
          <p:nvPr/>
        </p:nvSpPr>
        <p:spPr>
          <a:xfrm>
            <a:off x="719051" y="173737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PERUN X-9</a:t>
            </a:r>
            <a:endParaRPr lang="en-US" sz="730" dirty="0"/>
          </a:p>
        </p:txBody>
      </p:sp>
      <p:sp>
        <p:nvSpPr>
          <p:cNvPr id="178" name="Text 13">
            <a:extLst>
              <a:ext uri="{FF2B5EF4-FFF2-40B4-BE49-F238E27FC236}">
                <a16:creationId xmlns:a16="http://schemas.microsoft.com/office/drawing/2014/main" id="{4BB4DDA1-3320-BDEB-374B-988392F808FF}"/>
              </a:ext>
            </a:extLst>
          </p:cNvPr>
          <p:cNvSpPr/>
          <p:nvPr/>
        </p:nvSpPr>
        <p:spPr>
          <a:xfrm>
            <a:off x="3553691" y="173737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179</a:t>
            </a:r>
            <a:endParaRPr lang="en-US" sz="700" dirty="0"/>
          </a:p>
        </p:txBody>
      </p:sp>
      <p:sp>
        <p:nvSpPr>
          <p:cNvPr id="179" name="Shape 14">
            <a:extLst>
              <a:ext uri="{FF2B5EF4-FFF2-40B4-BE49-F238E27FC236}">
                <a16:creationId xmlns:a16="http://schemas.microsoft.com/office/drawing/2014/main" id="{F00C8A0F-0A38-67D2-FD56-1832436A5E57}"/>
              </a:ext>
            </a:extLst>
          </p:cNvPr>
          <p:cNvSpPr/>
          <p:nvPr/>
        </p:nvSpPr>
        <p:spPr>
          <a:xfrm>
            <a:off x="4312643" y="1773946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180" name="Shape 15">
            <a:extLst>
              <a:ext uri="{FF2B5EF4-FFF2-40B4-BE49-F238E27FC236}">
                <a16:creationId xmlns:a16="http://schemas.microsoft.com/office/drawing/2014/main" id="{764AFF75-8DC6-53B5-6BAE-310D33234810}"/>
              </a:ext>
            </a:extLst>
          </p:cNvPr>
          <p:cNvSpPr/>
          <p:nvPr/>
        </p:nvSpPr>
        <p:spPr>
          <a:xfrm>
            <a:off x="4312643" y="1773946"/>
            <a:ext cx="3024226" cy="128016"/>
          </a:xfrm>
          <a:prstGeom prst="roundRect">
            <a:avLst>
              <a:gd name="adj" fmla="val 28571"/>
            </a:avLst>
          </a:prstGeom>
          <a:solidFill>
            <a:srgbClr val="57D9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1" name="Text 16">
            <a:extLst>
              <a:ext uri="{FF2B5EF4-FFF2-40B4-BE49-F238E27FC236}">
                <a16:creationId xmlns:a16="http://schemas.microsoft.com/office/drawing/2014/main" id="{81C43D5B-4438-4F97-537E-5F57B52B29A5}"/>
              </a:ext>
            </a:extLst>
          </p:cNvPr>
          <p:cNvSpPr/>
          <p:nvPr/>
        </p:nvSpPr>
        <p:spPr>
          <a:xfrm>
            <a:off x="8674331" y="173737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$2,770,065</a:t>
            </a:r>
            <a:endParaRPr lang="en-US" sz="700" dirty="0"/>
          </a:p>
        </p:txBody>
      </p:sp>
      <p:sp>
        <p:nvSpPr>
          <p:cNvPr id="182" name="Text 17">
            <a:extLst>
              <a:ext uri="{FF2B5EF4-FFF2-40B4-BE49-F238E27FC236}">
                <a16:creationId xmlns:a16="http://schemas.microsoft.com/office/drawing/2014/main" id="{3904C80A-78E1-CE02-2799-2607A514EA1B}"/>
              </a:ext>
            </a:extLst>
          </p:cNvPr>
          <p:cNvSpPr/>
          <p:nvPr/>
        </p:nvSpPr>
        <p:spPr>
          <a:xfrm>
            <a:off x="719051" y="2066554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Shark-M + ГОЕС USG-232</a:t>
            </a:r>
            <a:endParaRPr lang="en-US" sz="730" dirty="0"/>
          </a:p>
        </p:txBody>
      </p:sp>
      <p:sp>
        <p:nvSpPr>
          <p:cNvPr id="183" name="Text 18">
            <a:extLst>
              <a:ext uri="{FF2B5EF4-FFF2-40B4-BE49-F238E27FC236}">
                <a16:creationId xmlns:a16="http://schemas.microsoft.com/office/drawing/2014/main" id="{EC788C4E-4555-B233-FE8B-B93179B1B74E}"/>
              </a:ext>
            </a:extLst>
          </p:cNvPr>
          <p:cNvSpPr/>
          <p:nvPr/>
        </p:nvSpPr>
        <p:spPr>
          <a:xfrm>
            <a:off x="3553691" y="206655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20</a:t>
            </a:r>
            <a:endParaRPr lang="en-US" sz="700" dirty="0"/>
          </a:p>
        </p:txBody>
      </p:sp>
      <p:sp>
        <p:nvSpPr>
          <p:cNvPr id="184" name="Shape 19">
            <a:extLst>
              <a:ext uri="{FF2B5EF4-FFF2-40B4-BE49-F238E27FC236}">
                <a16:creationId xmlns:a16="http://schemas.microsoft.com/office/drawing/2014/main" id="{35F19B22-6118-D84B-2AD3-288F5EB789B7}"/>
              </a:ext>
            </a:extLst>
          </p:cNvPr>
          <p:cNvSpPr/>
          <p:nvPr/>
        </p:nvSpPr>
        <p:spPr>
          <a:xfrm>
            <a:off x="4312643" y="2103130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185" name="Shape 20">
            <a:extLst>
              <a:ext uri="{FF2B5EF4-FFF2-40B4-BE49-F238E27FC236}">
                <a16:creationId xmlns:a16="http://schemas.microsoft.com/office/drawing/2014/main" id="{CAA98ED8-9EF5-EC1B-77F1-6EA129DADA6E}"/>
              </a:ext>
            </a:extLst>
          </p:cNvPr>
          <p:cNvSpPr/>
          <p:nvPr/>
        </p:nvSpPr>
        <p:spPr>
          <a:xfrm>
            <a:off x="4312643" y="2103130"/>
            <a:ext cx="969613" cy="128016"/>
          </a:xfrm>
          <a:prstGeom prst="roundRect">
            <a:avLst>
              <a:gd name="adj" fmla="val 28571"/>
            </a:avLst>
          </a:prstGeom>
          <a:solidFill>
            <a:srgbClr val="57D9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6" name="Text 21">
            <a:extLst>
              <a:ext uri="{FF2B5EF4-FFF2-40B4-BE49-F238E27FC236}">
                <a16:creationId xmlns:a16="http://schemas.microsoft.com/office/drawing/2014/main" id="{FF712917-B6A9-FC98-07CC-2434D6D3F25A}"/>
              </a:ext>
            </a:extLst>
          </p:cNvPr>
          <p:cNvSpPr/>
          <p:nvPr/>
        </p:nvSpPr>
        <p:spPr>
          <a:xfrm>
            <a:off x="8674331" y="2066554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$888,125</a:t>
            </a:r>
            <a:endParaRPr lang="en-US" sz="700" dirty="0"/>
          </a:p>
        </p:txBody>
      </p:sp>
      <p:sp>
        <p:nvSpPr>
          <p:cNvPr id="187" name="Text 22">
            <a:extLst>
              <a:ext uri="{FF2B5EF4-FFF2-40B4-BE49-F238E27FC236}">
                <a16:creationId xmlns:a16="http://schemas.microsoft.com/office/drawing/2014/main" id="{D38A60A2-5EEC-0BC1-2FA2-AD73762ED13E}"/>
              </a:ext>
            </a:extLst>
          </p:cNvPr>
          <p:cNvSpPr/>
          <p:nvPr/>
        </p:nvSpPr>
        <p:spPr>
          <a:xfrm>
            <a:off x="719051" y="2395738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Лелека-100М2</a:t>
            </a:r>
            <a:endParaRPr lang="en-US" sz="730" dirty="0"/>
          </a:p>
        </p:txBody>
      </p:sp>
      <p:sp>
        <p:nvSpPr>
          <p:cNvPr id="188" name="Text 23">
            <a:extLst>
              <a:ext uri="{FF2B5EF4-FFF2-40B4-BE49-F238E27FC236}">
                <a16:creationId xmlns:a16="http://schemas.microsoft.com/office/drawing/2014/main" id="{6FCA8B93-D66D-91C4-8C59-F45307E41F8D}"/>
              </a:ext>
            </a:extLst>
          </p:cNvPr>
          <p:cNvSpPr/>
          <p:nvPr/>
        </p:nvSpPr>
        <p:spPr>
          <a:xfrm>
            <a:off x="3553691" y="239573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20</a:t>
            </a:r>
            <a:endParaRPr lang="en-US" sz="700" dirty="0"/>
          </a:p>
        </p:txBody>
      </p:sp>
      <p:sp>
        <p:nvSpPr>
          <p:cNvPr id="189" name="Shape 24">
            <a:extLst>
              <a:ext uri="{FF2B5EF4-FFF2-40B4-BE49-F238E27FC236}">
                <a16:creationId xmlns:a16="http://schemas.microsoft.com/office/drawing/2014/main" id="{AD7AF887-EF70-60F1-3539-55E287A4F21F}"/>
              </a:ext>
            </a:extLst>
          </p:cNvPr>
          <p:cNvSpPr/>
          <p:nvPr/>
        </p:nvSpPr>
        <p:spPr>
          <a:xfrm>
            <a:off x="4312643" y="2432314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190" name="Shape 25">
            <a:extLst>
              <a:ext uri="{FF2B5EF4-FFF2-40B4-BE49-F238E27FC236}">
                <a16:creationId xmlns:a16="http://schemas.microsoft.com/office/drawing/2014/main" id="{30A254FF-1CA8-3456-B17A-1EB794B76B68}"/>
              </a:ext>
            </a:extLst>
          </p:cNvPr>
          <p:cNvSpPr/>
          <p:nvPr/>
        </p:nvSpPr>
        <p:spPr>
          <a:xfrm>
            <a:off x="4312643" y="2432314"/>
            <a:ext cx="1061977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1" name="Text 26">
            <a:extLst>
              <a:ext uri="{FF2B5EF4-FFF2-40B4-BE49-F238E27FC236}">
                <a16:creationId xmlns:a16="http://schemas.microsoft.com/office/drawing/2014/main" id="{12846C7B-D73D-1150-C16E-E135FCA23062}"/>
              </a:ext>
            </a:extLst>
          </p:cNvPr>
          <p:cNvSpPr/>
          <p:nvPr/>
        </p:nvSpPr>
        <p:spPr>
          <a:xfrm>
            <a:off x="8674331" y="239573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$972,727</a:t>
            </a:r>
            <a:endParaRPr lang="en-US" sz="700" dirty="0"/>
          </a:p>
        </p:txBody>
      </p:sp>
      <p:sp>
        <p:nvSpPr>
          <p:cNvPr id="192" name="Text 27">
            <a:extLst>
              <a:ext uri="{FF2B5EF4-FFF2-40B4-BE49-F238E27FC236}">
                <a16:creationId xmlns:a16="http://schemas.microsoft.com/office/drawing/2014/main" id="{463E6B93-B59C-DF8F-D0FF-D9D326F6779A}"/>
              </a:ext>
            </a:extLst>
          </p:cNvPr>
          <p:cNvSpPr/>
          <p:nvPr/>
        </p:nvSpPr>
        <p:spPr>
          <a:xfrm>
            <a:off x="719051" y="2724922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PERUN MAX</a:t>
            </a:r>
            <a:endParaRPr lang="en-US" sz="730" dirty="0"/>
          </a:p>
        </p:txBody>
      </p:sp>
      <p:sp>
        <p:nvSpPr>
          <p:cNvPr id="193" name="Text 28">
            <a:extLst>
              <a:ext uri="{FF2B5EF4-FFF2-40B4-BE49-F238E27FC236}">
                <a16:creationId xmlns:a16="http://schemas.microsoft.com/office/drawing/2014/main" id="{FE060DBD-252E-204E-FB53-99205DABA985}"/>
              </a:ext>
            </a:extLst>
          </p:cNvPr>
          <p:cNvSpPr/>
          <p:nvPr/>
        </p:nvSpPr>
        <p:spPr>
          <a:xfrm>
            <a:off x="3553691" y="272492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20</a:t>
            </a:r>
            <a:endParaRPr lang="en-US" sz="700" dirty="0"/>
          </a:p>
        </p:txBody>
      </p:sp>
      <p:sp>
        <p:nvSpPr>
          <p:cNvPr id="194" name="Shape 29">
            <a:extLst>
              <a:ext uri="{FF2B5EF4-FFF2-40B4-BE49-F238E27FC236}">
                <a16:creationId xmlns:a16="http://schemas.microsoft.com/office/drawing/2014/main" id="{34221885-08B2-49F8-781B-ACAE0C82C8A2}"/>
              </a:ext>
            </a:extLst>
          </p:cNvPr>
          <p:cNvSpPr/>
          <p:nvPr/>
        </p:nvSpPr>
        <p:spPr>
          <a:xfrm>
            <a:off x="4312643" y="2761498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195" name="Shape 30">
            <a:extLst>
              <a:ext uri="{FF2B5EF4-FFF2-40B4-BE49-F238E27FC236}">
                <a16:creationId xmlns:a16="http://schemas.microsoft.com/office/drawing/2014/main" id="{67FD040F-BB58-3B5B-1FAB-425FF7A3D089}"/>
              </a:ext>
            </a:extLst>
          </p:cNvPr>
          <p:cNvSpPr/>
          <p:nvPr/>
        </p:nvSpPr>
        <p:spPr>
          <a:xfrm>
            <a:off x="4312643" y="2761498"/>
            <a:ext cx="394954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6" name="Text 31">
            <a:extLst>
              <a:ext uri="{FF2B5EF4-FFF2-40B4-BE49-F238E27FC236}">
                <a16:creationId xmlns:a16="http://schemas.microsoft.com/office/drawing/2014/main" id="{3AA63822-1BA0-CF17-241D-2E3B018388E1}"/>
              </a:ext>
            </a:extLst>
          </p:cNvPr>
          <p:cNvSpPr/>
          <p:nvPr/>
        </p:nvSpPr>
        <p:spPr>
          <a:xfrm>
            <a:off x="8674331" y="2724922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$361,761</a:t>
            </a:r>
            <a:endParaRPr lang="en-US" sz="700" dirty="0"/>
          </a:p>
        </p:txBody>
      </p:sp>
      <p:sp>
        <p:nvSpPr>
          <p:cNvPr id="197" name="Text 32">
            <a:extLst>
              <a:ext uri="{FF2B5EF4-FFF2-40B4-BE49-F238E27FC236}">
                <a16:creationId xmlns:a16="http://schemas.microsoft.com/office/drawing/2014/main" id="{418E15E8-AB1A-0D79-CD17-E67D8E5D41D9}"/>
              </a:ext>
            </a:extLst>
          </p:cNvPr>
          <p:cNvSpPr/>
          <p:nvPr/>
        </p:nvSpPr>
        <p:spPr>
          <a:xfrm>
            <a:off x="719051" y="3054106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Мара-2М</a:t>
            </a:r>
            <a:endParaRPr lang="en-US" sz="730" dirty="0"/>
          </a:p>
        </p:txBody>
      </p:sp>
      <p:sp>
        <p:nvSpPr>
          <p:cNvPr id="198" name="Text 33">
            <a:extLst>
              <a:ext uri="{FF2B5EF4-FFF2-40B4-BE49-F238E27FC236}">
                <a16:creationId xmlns:a16="http://schemas.microsoft.com/office/drawing/2014/main" id="{3AF19AB5-D0B4-6C01-FCAB-F674609FD5DF}"/>
              </a:ext>
            </a:extLst>
          </p:cNvPr>
          <p:cNvSpPr/>
          <p:nvPr/>
        </p:nvSpPr>
        <p:spPr>
          <a:xfrm>
            <a:off x="3553691" y="305410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15</a:t>
            </a:r>
            <a:endParaRPr lang="en-US" sz="700" dirty="0"/>
          </a:p>
        </p:txBody>
      </p:sp>
      <p:sp>
        <p:nvSpPr>
          <p:cNvPr id="199" name="Shape 34">
            <a:extLst>
              <a:ext uri="{FF2B5EF4-FFF2-40B4-BE49-F238E27FC236}">
                <a16:creationId xmlns:a16="http://schemas.microsoft.com/office/drawing/2014/main" id="{ECB37A22-5F02-B91C-9FF5-15E9556D50C1}"/>
              </a:ext>
            </a:extLst>
          </p:cNvPr>
          <p:cNvSpPr/>
          <p:nvPr/>
        </p:nvSpPr>
        <p:spPr>
          <a:xfrm>
            <a:off x="4312643" y="3090682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00" name="Shape 35">
            <a:extLst>
              <a:ext uri="{FF2B5EF4-FFF2-40B4-BE49-F238E27FC236}">
                <a16:creationId xmlns:a16="http://schemas.microsoft.com/office/drawing/2014/main" id="{CC14FE4F-D2FD-3929-75C4-ECDA1A5C2144}"/>
              </a:ext>
            </a:extLst>
          </p:cNvPr>
          <p:cNvSpPr/>
          <p:nvPr/>
        </p:nvSpPr>
        <p:spPr>
          <a:xfrm>
            <a:off x="4312643" y="3090682"/>
            <a:ext cx="728994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1" name="Text 36">
            <a:extLst>
              <a:ext uri="{FF2B5EF4-FFF2-40B4-BE49-F238E27FC236}">
                <a16:creationId xmlns:a16="http://schemas.microsoft.com/office/drawing/2014/main" id="{996DF0E1-F829-E621-05C6-8187BF65F2EA}"/>
              </a:ext>
            </a:extLst>
          </p:cNvPr>
          <p:cNvSpPr/>
          <p:nvPr/>
        </p:nvSpPr>
        <p:spPr>
          <a:xfrm>
            <a:off x="8674331" y="3054106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$667,728</a:t>
            </a:r>
            <a:endParaRPr lang="en-US" sz="700" dirty="0"/>
          </a:p>
        </p:txBody>
      </p:sp>
      <p:sp>
        <p:nvSpPr>
          <p:cNvPr id="202" name="Text 37">
            <a:extLst>
              <a:ext uri="{FF2B5EF4-FFF2-40B4-BE49-F238E27FC236}">
                <a16:creationId xmlns:a16="http://schemas.microsoft.com/office/drawing/2014/main" id="{0E22D46E-767F-7A0D-2C45-8273F08511E9}"/>
              </a:ext>
            </a:extLst>
          </p:cNvPr>
          <p:cNvSpPr/>
          <p:nvPr/>
        </p:nvSpPr>
        <p:spPr>
          <a:xfrm>
            <a:off x="719051" y="338329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Птах</a:t>
            </a:r>
            <a:endParaRPr lang="en-US" sz="730" dirty="0"/>
          </a:p>
        </p:txBody>
      </p:sp>
      <p:sp>
        <p:nvSpPr>
          <p:cNvPr id="203" name="Text 38">
            <a:extLst>
              <a:ext uri="{FF2B5EF4-FFF2-40B4-BE49-F238E27FC236}">
                <a16:creationId xmlns:a16="http://schemas.microsoft.com/office/drawing/2014/main" id="{A753A086-0321-AB4A-A2A4-59EFE9BF8B32}"/>
              </a:ext>
            </a:extLst>
          </p:cNvPr>
          <p:cNvSpPr/>
          <p:nvPr/>
        </p:nvSpPr>
        <p:spPr>
          <a:xfrm>
            <a:off x="3553691" y="338329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6</a:t>
            </a:r>
            <a:endParaRPr lang="en-US" sz="700" dirty="0"/>
          </a:p>
        </p:txBody>
      </p:sp>
      <p:sp>
        <p:nvSpPr>
          <p:cNvPr id="204" name="Shape 39">
            <a:extLst>
              <a:ext uri="{FF2B5EF4-FFF2-40B4-BE49-F238E27FC236}">
                <a16:creationId xmlns:a16="http://schemas.microsoft.com/office/drawing/2014/main" id="{77367169-E8A4-1A5D-898F-819B3D492A27}"/>
              </a:ext>
            </a:extLst>
          </p:cNvPr>
          <p:cNvSpPr/>
          <p:nvPr/>
        </p:nvSpPr>
        <p:spPr>
          <a:xfrm>
            <a:off x="4312643" y="3419866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05" name="Shape 40">
            <a:extLst>
              <a:ext uri="{FF2B5EF4-FFF2-40B4-BE49-F238E27FC236}">
                <a16:creationId xmlns:a16="http://schemas.microsoft.com/office/drawing/2014/main" id="{09321B27-8290-4CF1-8B2E-F1E3477A5BB3}"/>
              </a:ext>
            </a:extLst>
          </p:cNvPr>
          <p:cNvSpPr/>
          <p:nvPr/>
        </p:nvSpPr>
        <p:spPr>
          <a:xfrm>
            <a:off x="4312643" y="3419866"/>
            <a:ext cx="463630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6" name="Text 41">
            <a:extLst>
              <a:ext uri="{FF2B5EF4-FFF2-40B4-BE49-F238E27FC236}">
                <a16:creationId xmlns:a16="http://schemas.microsoft.com/office/drawing/2014/main" id="{37F25A28-8B28-E14A-6E77-933C5E97584E}"/>
              </a:ext>
            </a:extLst>
          </p:cNvPr>
          <p:cNvSpPr/>
          <p:nvPr/>
        </p:nvSpPr>
        <p:spPr>
          <a:xfrm>
            <a:off x="8674331" y="338329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$424,666</a:t>
            </a:r>
            <a:endParaRPr lang="en-US" sz="700" dirty="0"/>
          </a:p>
        </p:txBody>
      </p:sp>
      <p:sp>
        <p:nvSpPr>
          <p:cNvPr id="207" name="Text 42">
            <a:extLst>
              <a:ext uri="{FF2B5EF4-FFF2-40B4-BE49-F238E27FC236}">
                <a16:creationId xmlns:a16="http://schemas.microsoft.com/office/drawing/2014/main" id="{44620219-C49B-FC78-EE94-C368F3756BD2}"/>
              </a:ext>
            </a:extLst>
          </p:cNvPr>
          <p:cNvSpPr/>
          <p:nvPr/>
        </p:nvSpPr>
        <p:spPr>
          <a:xfrm>
            <a:off x="719051" y="3712474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VYRIY PRO 15</a:t>
            </a:r>
            <a:endParaRPr lang="en-US" sz="730" dirty="0"/>
          </a:p>
        </p:txBody>
      </p:sp>
      <p:sp>
        <p:nvSpPr>
          <p:cNvPr id="208" name="Text 43">
            <a:extLst>
              <a:ext uri="{FF2B5EF4-FFF2-40B4-BE49-F238E27FC236}">
                <a16:creationId xmlns:a16="http://schemas.microsoft.com/office/drawing/2014/main" id="{BB79183A-5D35-F6FE-0524-22A8287222DF}"/>
              </a:ext>
            </a:extLst>
          </p:cNvPr>
          <p:cNvSpPr/>
          <p:nvPr/>
        </p:nvSpPr>
        <p:spPr>
          <a:xfrm>
            <a:off x="3553691" y="371247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5</a:t>
            </a:r>
            <a:endParaRPr lang="en-US" sz="700" dirty="0"/>
          </a:p>
        </p:txBody>
      </p:sp>
      <p:sp>
        <p:nvSpPr>
          <p:cNvPr id="209" name="Shape 44">
            <a:extLst>
              <a:ext uri="{FF2B5EF4-FFF2-40B4-BE49-F238E27FC236}">
                <a16:creationId xmlns:a16="http://schemas.microsoft.com/office/drawing/2014/main" id="{8D972CBE-81C0-87C7-5AD6-044E8BB4D4F1}"/>
              </a:ext>
            </a:extLst>
          </p:cNvPr>
          <p:cNvSpPr/>
          <p:nvPr/>
        </p:nvSpPr>
        <p:spPr>
          <a:xfrm>
            <a:off x="4312643" y="3749050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10" name="Shape 45">
            <a:extLst>
              <a:ext uri="{FF2B5EF4-FFF2-40B4-BE49-F238E27FC236}">
                <a16:creationId xmlns:a16="http://schemas.microsoft.com/office/drawing/2014/main" id="{89E89855-780E-7AF6-21A5-0F524E604EDC}"/>
              </a:ext>
            </a:extLst>
          </p:cNvPr>
          <p:cNvSpPr/>
          <p:nvPr/>
        </p:nvSpPr>
        <p:spPr>
          <a:xfrm>
            <a:off x="4312643" y="3749050"/>
            <a:ext cx="505804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1" name="Text 46">
            <a:extLst>
              <a:ext uri="{FF2B5EF4-FFF2-40B4-BE49-F238E27FC236}">
                <a16:creationId xmlns:a16="http://schemas.microsoft.com/office/drawing/2014/main" id="{895272A8-431E-FF7E-D82B-337E5E8332B5}"/>
              </a:ext>
            </a:extLst>
          </p:cNvPr>
          <p:cNvSpPr/>
          <p:nvPr/>
        </p:nvSpPr>
        <p:spPr>
          <a:xfrm>
            <a:off x="8674331" y="3712474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$463,295</a:t>
            </a:r>
            <a:endParaRPr lang="en-US" sz="700" dirty="0"/>
          </a:p>
        </p:txBody>
      </p:sp>
      <p:sp>
        <p:nvSpPr>
          <p:cNvPr id="212" name="Text 47">
            <a:extLst>
              <a:ext uri="{FF2B5EF4-FFF2-40B4-BE49-F238E27FC236}">
                <a16:creationId xmlns:a16="http://schemas.microsoft.com/office/drawing/2014/main" id="{D2994B4A-873C-FAE4-6D18-310A83004342}"/>
              </a:ext>
            </a:extLst>
          </p:cNvPr>
          <p:cNvSpPr/>
          <p:nvPr/>
        </p:nvSpPr>
        <p:spPr>
          <a:xfrm>
            <a:off x="719051" y="4041658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БпЛА «ГОР» 5 Вт</a:t>
            </a:r>
            <a:endParaRPr lang="en-US" sz="730" dirty="0"/>
          </a:p>
        </p:txBody>
      </p:sp>
      <p:sp>
        <p:nvSpPr>
          <p:cNvPr id="213" name="Text 48">
            <a:extLst>
              <a:ext uri="{FF2B5EF4-FFF2-40B4-BE49-F238E27FC236}">
                <a16:creationId xmlns:a16="http://schemas.microsoft.com/office/drawing/2014/main" id="{05065ABE-DD47-BE5E-6900-2E80874DC493}"/>
              </a:ext>
            </a:extLst>
          </p:cNvPr>
          <p:cNvSpPr/>
          <p:nvPr/>
        </p:nvSpPr>
        <p:spPr>
          <a:xfrm>
            <a:off x="3553691" y="404165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5</a:t>
            </a:r>
            <a:endParaRPr lang="en-US" sz="700" dirty="0"/>
          </a:p>
        </p:txBody>
      </p:sp>
      <p:sp>
        <p:nvSpPr>
          <p:cNvPr id="214" name="Shape 49">
            <a:extLst>
              <a:ext uri="{FF2B5EF4-FFF2-40B4-BE49-F238E27FC236}">
                <a16:creationId xmlns:a16="http://schemas.microsoft.com/office/drawing/2014/main" id="{25F7D08C-9837-9DCB-4147-55FC2A0DBE0E}"/>
              </a:ext>
            </a:extLst>
          </p:cNvPr>
          <p:cNvSpPr/>
          <p:nvPr/>
        </p:nvSpPr>
        <p:spPr>
          <a:xfrm>
            <a:off x="4312643" y="4078234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15" name="Shape 50">
            <a:extLst>
              <a:ext uri="{FF2B5EF4-FFF2-40B4-BE49-F238E27FC236}">
                <a16:creationId xmlns:a16="http://schemas.microsoft.com/office/drawing/2014/main" id="{8B71E75E-6AB2-B776-928B-3D716D99E153}"/>
              </a:ext>
            </a:extLst>
          </p:cNvPr>
          <p:cNvSpPr/>
          <p:nvPr/>
        </p:nvSpPr>
        <p:spPr>
          <a:xfrm>
            <a:off x="4312643" y="4078234"/>
            <a:ext cx="438353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6" name="Text 51">
            <a:extLst>
              <a:ext uri="{FF2B5EF4-FFF2-40B4-BE49-F238E27FC236}">
                <a16:creationId xmlns:a16="http://schemas.microsoft.com/office/drawing/2014/main" id="{C2BC225A-BF7C-6749-B619-A7604DF71264}"/>
              </a:ext>
            </a:extLst>
          </p:cNvPr>
          <p:cNvSpPr/>
          <p:nvPr/>
        </p:nvSpPr>
        <p:spPr>
          <a:xfrm>
            <a:off x="8674331" y="404165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$401,513</a:t>
            </a:r>
            <a:endParaRPr lang="en-US" sz="700" dirty="0"/>
          </a:p>
        </p:txBody>
      </p:sp>
      <p:sp>
        <p:nvSpPr>
          <p:cNvPr id="217" name="Text 52">
            <a:extLst>
              <a:ext uri="{FF2B5EF4-FFF2-40B4-BE49-F238E27FC236}">
                <a16:creationId xmlns:a16="http://schemas.microsoft.com/office/drawing/2014/main" id="{0E14D29F-775B-D0C7-D87A-145B310C7AF1}"/>
              </a:ext>
            </a:extLst>
          </p:cNvPr>
          <p:cNvSpPr/>
          <p:nvPr/>
        </p:nvSpPr>
        <p:spPr>
          <a:xfrm>
            <a:off x="719051" y="4370842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X-FLY 10 5.8 WS</a:t>
            </a:r>
            <a:endParaRPr lang="en-US" sz="730" dirty="0"/>
          </a:p>
        </p:txBody>
      </p:sp>
      <p:sp>
        <p:nvSpPr>
          <p:cNvPr id="218" name="Text 53">
            <a:extLst>
              <a:ext uri="{FF2B5EF4-FFF2-40B4-BE49-F238E27FC236}">
                <a16:creationId xmlns:a16="http://schemas.microsoft.com/office/drawing/2014/main" id="{8A3666C5-96F6-0E18-8A55-CF48AFE055A9}"/>
              </a:ext>
            </a:extLst>
          </p:cNvPr>
          <p:cNvSpPr/>
          <p:nvPr/>
        </p:nvSpPr>
        <p:spPr>
          <a:xfrm>
            <a:off x="3553691" y="437084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3</a:t>
            </a:r>
            <a:endParaRPr lang="en-US" sz="700" dirty="0"/>
          </a:p>
        </p:txBody>
      </p:sp>
      <p:sp>
        <p:nvSpPr>
          <p:cNvPr id="219" name="Shape 54">
            <a:extLst>
              <a:ext uri="{FF2B5EF4-FFF2-40B4-BE49-F238E27FC236}">
                <a16:creationId xmlns:a16="http://schemas.microsoft.com/office/drawing/2014/main" id="{FD354575-5B31-C2A0-D454-94680CE448EA}"/>
              </a:ext>
            </a:extLst>
          </p:cNvPr>
          <p:cNvSpPr/>
          <p:nvPr/>
        </p:nvSpPr>
        <p:spPr>
          <a:xfrm>
            <a:off x="4312643" y="4407418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20" name="Shape 55">
            <a:extLst>
              <a:ext uri="{FF2B5EF4-FFF2-40B4-BE49-F238E27FC236}">
                <a16:creationId xmlns:a16="http://schemas.microsoft.com/office/drawing/2014/main" id="{A66A2F04-81DE-3C55-180F-06B9A08E0626}"/>
              </a:ext>
            </a:extLst>
          </p:cNvPr>
          <p:cNvSpPr/>
          <p:nvPr/>
        </p:nvSpPr>
        <p:spPr>
          <a:xfrm>
            <a:off x="4312643" y="4407418"/>
            <a:ext cx="260531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1" name="Text 56">
            <a:extLst>
              <a:ext uri="{FF2B5EF4-FFF2-40B4-BE49-F238E27FC236}">
                <a16:creationId xmlns:a16="http://schemas.microsoft.com/office/drawing/2014/main" id="{8FDCF2C4-B299-24ED-6A33-BE41DD86440C}"/>
              </a:ext>
            </a:extLst>
          </p:cNvPr>
          <p:cNvSpPr/>
          <p:nvPr/>
        </p:nvSpPr>
        <p:spPr>
          <a:xfrm>
            <a:off x="8674331" y="4370842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$238,636</a:t>
            </a:r>
            <a:endParaRPr lang="en-US" sz="700" dirty="0"/>
          </a:p>
        </p:txBody>
      </p:sp>
      <p:sp>
        <p:nvSpPr>
          <p:cNvPr id="222" name="Text 57">
            <a:extLst>
              <a:ext uri="{FF2B5EF4-FFF2-40B4-BE49-F238E27FC236}">
                <a16:creationId xmlns:a16="http://schemas.microsoft.com/office/drawing/2014/main" id="{3CAD840D-B78F-3A6C-3263-745C5081BB97}"/>
              </a:ext>
            </a:extLst>
          </p:cNvPr>
          <p:cNvSpPr/>
          <p:nvPr/>
        </p:nvSpPr>
        <p:spPr>
          <a:xfrm>
            <a:off x="719051" y="4700026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BLINK 10</a:t>
            </a:r>
            <a:endParaRPr lang="en-US" sz="730" dirty="0"/>
          </a:p>
        </p:txBody>
      </p:sp>
      <p:sp>
        <p:nvSpPr>
          <p:cNvPr id="223" name="Text 58">
            <a:extLst>
              <a:ext uri="{FF2B5EF4-FFF2-40B4-BE49-F238E27FC236}">
                <a16:creationId xmlns:a16="http://schemas.microsoft.com/office/drawing/2014/main" id="{02DC7787-72F5-5EB0-E294-F2BFAC937F8F}"/>
              </a:ext>
            </a:extLst>
          </p:cNvPr>
          <p:cNvSpPr/>
          <p:nvPr/>
        </p:nvSpPr>
        <p:spPr>
          <a:xfrm>
            <a:off x="3553691" y="470002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3</a:t>
            </a:r>
            <a:endParaRPr lang="en-US" sz="700" dirty="0"/>
          </a:p>
        </p:txBody>
      </p:sp>
      <p:sp>
        <p:nvSpPr>
          <p:cNvPr id="224" name="Shape 59">
            <a:extLst>
              <a:ext uri="{FF2B5EF4-FFF2-40B4-BE49-F238E27FC236}">
                <a16:creationId xmlns:a16="http://schemas.microsoft.com/office/drawing/2014/main" id="{5FE81C9E-4858-844A-B580-E8DC78DABFDF}"/>
              </a:ext>
            </a:extLst>
          </p:cNvPr>
          <p:cNvSpPr/>
          <p:nvPr/>
        </p:nvSpPr>
        <p:spPr>
          <a:xfrm>
            <a:off x="4312643" y="4736602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25" name="Shape 60">
            <a:extLst>
              <a:ext uri="{FF2B5EF4-FFF2-40B4-BE49-F238E27FC236}">
                <a16:creationId xmlns:a16="http://schemas.microsoft.com/office/drawing/2014/main" id="{00A19BBF-E047-3943-6D47-D862B72A2570}"/>
              </a:ext>
            </a:extLst>
          </p:cNvPr>
          <p:cNvSpPr/>
          <p:nvPr/>
        </p:nvSpPr>
        <p:spPr>
          <a:xfrm>
            <a:off x="4312643" y="4736602"/>
            <a:ext cx="212102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6" name="Text 61">
            <a:extLst>
              <a:ext uri="{FF2B5EF4-FFF2-40B4-BE49-F238E27FC236}">
                <a16:creationId xmlns:a16="http://schemas.microsoft.com/office/drawing/2014/main" id="{9A91A176-3E20-A99B-5B75-5BBDE7BA04FF}"/>
              </a:ext>
            </a:extLst>
          </p:cNvPr>
          <p:cNvSpPr/>
          <p:nvPr/>
        </p:nvSpPr>
        <p:spPr>
          <a:xfrm>
            <a:off x="8674331" y="4700026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$194,277</a:t>
            </a:r>
            <a:endParaRPr lang="en-US" sz="700" dirty="0"/>
          </a:p>
        </p:txBody>
      </p:sp>
      <p:sp>
        <p:nvSpPr>
          <p:cNvPr id="227" name="Text 62">
            <a:extLst>
              <a:ext uri="{FF2B5EF4-FFF2-40B4-BE49-F238E27FC236}">
                <a16:creationId xmlns:a16="http://schemas.microsoft.com/office/drawing/2014/main" id="{42C3FD2E-728B-C896-EEE5-B6F1303EF722}"/>
              </a:ext>
            </a:extLst>
          </p:cNvPr>
          <p:cNvSpPr/>
          <p:nvPr/>
        </p:nvSpPr>
        <p:spPr>
          <a:xfrm>
            <a:off x="719051" y="502921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Surpriser (5 бортів)</a:t>
            </a:r>
            <a:endParaRPr lang="en-US" sz="730" dirty="0"/>
          </a:p>
        </p:txBody>
      </p:sp>
      <p:sp>
        <p:nvSpPr>
          <p:cNvPr id="228" name="Text 63">
            <a:extLst>
              <a:ext uri="{FF2B5EF4-FFF2-40B4-BE49-F238E27FC236}">
                <a16:creationId xmlns:a16="http://schemas.microsoft.com/office/drawing/2014/main" id="{D225CA2D-BB55-4FFA-6CC7-04C03739119E}"/>
              </a:ext>
            </a:extLst>
          </p:cNvPr>
          <p:cNvSpPr/>
          <p:nvPr/>
        </p:nvSpPr>
        <p:spPr>
          <a:xfrm>
            <a:off x="3553691" y="502921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2</a:t>
            </a:r>
            <a:endParaRPr lang="en-US" sz="700" dirty="0"/>
          </a:p>
        </p:txBody>
      </p:sp>
      <p:sp>
        <p:nvSpPr>
          <p:cNvPr id="229" name="Shape 64">
            <a:extLst>
              <a:ext uri="{FF2B5EF4-FFF2-40B4-BE49-F238E27FC236}">
                <a16:creationId xmlns:a16="http://schemas.microsoft.com/office/drawing/2014/main" id="{225E6667-30BB-E988-E017-7E0176CEDDDA}"/>
              </a:ext>
            </a:extLst>
          </p:cNvPr>
          <p:cNvSpPr/>
          <p:nvPr/>
        </p:nvSpPr>
        <p:spPr>
          <a:xfrm>
            <a:off x="4312643" y="5065786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30" name="Shape 65">
            <a:extLst>
              <a:ext uri="{FF2B5EF4-FFF2-40B4-BE49-F238E27FC236}">
                <a16:creationId xmlns:a16="http://schemas.microsoft.com/office/drawing/2014/main" id="{6FC81F58-E7B8-9C87-CD80-1559D143A2AD}"/>
              </a:ext>
            </a:extLst>
          </p:cNvPr>
          <p:cNvSpPr/>
          <p:nvPr/>
        </p:nvSpPr>
        <p:spPr>
          <a:xfrm>
            <a:off x="4312643" y="5065786"/>
            <a:ext cx="185006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1" name="Text 66">
            <a:extLst>
              <a:ext uri="{FF2B5EF4-FFF2-40B4-BE49-F238E27FC236}">
                <a16:creationId xmlns:a16="http://schemas.microsoft.com/office/drawing/2014/main" id="{3977472D-77FA-A9AF-D46D-D9F97224040A}"/>
              </a:ext>
            </a:extLst>
          </p:cNvPr>
          <p:cNvSpPr/>
          <p:nvPr/>
        </p:nvSpPr>
        <p:spPr>
          <a:xfrm>
            <a:off x="8674331" y="502921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$169,458</a:t>
            </a:r>
            <a:endParaRPr lang="en-US" sz="700" dirty="0"/>
          </a:p>
        </p:txBody>
      </p:sp>
      <p:sp>
        <p:nvSpPr>
          <p:cNvPr id="232" name="Text 67">
            <a:extLst>
              <a:ext uri="{FF2B5EF4-FFF2-40B4-BE49-F238E27FC236}">
                <a16:creationId xmlns:a16="http://schemas.microsoft.com/office/drawing/2014/main" id="{30420532-DC00-B582-72AB-7380C726B126}"/>
              </a:ext>
            </a:extLst>
          </p:cNvPr>
          <p:cNvSpPr/>
          <p:nvPr/>
        </p:nvSpPr>
        <p:spPr>
          <a:xfrm>
            <a:off x="719051" y="5358394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ДІАГРАМА</a:t>
            </a:r>
            <a:endParaRPr lang="en-US" sz="730" dirty="0"/>
          </a:p>
        </p:txBody>
      </p:sp>
      <p:sp>
        <p:nvSpPr>
          <p:cNvPr id="233" name="Text 68">
            <a:extLst>
              <a:ext uri="{FF2B5EF4-FFF2-40B4-BE49-F238E27FC236}">
                <a16:creationId xmlns:a16="http://schemas.microsoft.com/office/drawing/2014/main" id="{7E2F95B3-C90A-4486-AFC2-364344131B5C}"/>
              </a:ext>
            </a:extLst>
          </p:cNvPr>
          <p:cNvSpPr/>
          <p:nvPr/>
        </p:nvSpPr>
        <p:spPr>
          <a:xfrm>
            <a:off x="3553691" y="535839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3</a:t>
            </a:r>
            <a:endParaRPr lang="en-US" sz="700" dirty="0"/>
          </a:p>
        </p:txBody>
      </p:sp>
      <p:sp>
        <p:nvSpPr>
          <p:cNvPr id="234" name="Shape 69">
            <a:extLst>
              <a:ext uri="{FF2B5EF4-FFF2-40B4-BE49-F238E27FC236}">
                <a16:creationId xmlns:a16="http://schemas.microsoft.com/office/drawing/2014/main" id="{B5957165-E694-3F7D-5CAB-8C55F2E16FB8}"/>
              </a:ext>
            </a:extLst>
          </p:cNvPr>
          <p:cNvSpPr/>
          <p:nvPr/>
        </p:nvSpPr>
        <p:spPr>
          <a:xfrm>
            <a:off x="4312643" y="5394970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35" name="Shape 70">
            <a:extLst>
              <a:ext uri="{FF2B5EF4-FFF2-40B4-BE49-F238E27FC236}">
                <a16:creationId xmlns:a16="http://schemas.microsoft.com/office/drawing/2014/main" id="{F8990DB8-1E61-4F80-2DED-241FBD560B2E}"/>
              </a:ext>
            </a:extLst>
          </p:cNvPr>
          <p:cNvSpPr/>
          <p:nvPr/>
        </p:nvSpPr>
        <p:spPr>
          <a:xfrm>
            <a:off x="4312643" y="5394970"/>
            <a:ext cx="818815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6" name="Text 71">
            <a:extLst>
              <a:ext uri="{FF2B5EF4-FFF2-40B4-BE49-F238E27FC236}">
                <a16:creationId xmlns:a16="http://schemas.microsoft.com/office/drawing/2014/main" id="{C3314BDB-4A76-57B6-E8D0-639FABA199E3}"/>
              </a:ext>
            </a:extLst>
          </p:cNvPr>
          <p:cNvSpPr/>
          <p:nvPr/>
        </p:nvSpPr>
        <p:spPr>
          <a:xfrm>
            <a:off x="8674331" y="5358394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$750,000</a:t>
            </a:r>
            <a:endParaRPr lang="en-US" sz="700" dirty="0"/>
          </a:p>
        </p:txBody>
      </p:sp>
      <p:sp>
        <p:nvSpPr>
          <p:cNvPr id="237" name="Shape 72">
            <a:extLst>
              <a:ext uri="{FF2B5EF4-FFF2-40B4-BE49-F238E27FC236}">
                <a16:creationId xmlns:a16="http://schemas.microsoft.com/office/drawing/2014/main" id="{50F7809B-4441-E370-FBC9-16967A2B82D5}"/>
              </a:ext>
            </a:extLst>
          </p:cNvPr>
          <p:cNvSpPr/>
          <p:nvPr/>
        </p:nvSpPr>
        <p:spPr>
          <a:xfrm>
            <a:off x="10137371" y="1399042"/>
            <a:ext cx="1527048" cy="4297680"/>
          </a:xfrm>
          <a:prstGeom prst="roundRect">
            <a:avLst>
              <a:gd name="adj" fmla="val 4790"/>
            </a:avLst>
          </a:prstGeom>
          <a:solidFill>
            <a:srgbClr val="0E2A30">
              <a:alpha val="97000"/>
            </a:srgbClr>
          </a:solidFill>
          <a:ln w="12700">
            <a:solidFill>
              <a:srgbClr val="4BE1D3">
                <a:alpha val="70000"/>
              </a:srgbClr>
            </a:solidFill>
            <a:prstDash val="solid"/>
          </a:ln>
        </p:spPr>
      </p:sp>
      <p:sp>
        <p:nvSpPr>
          <p:cNvPr id="238" name="Text 73">
            <a:extLst>
              <a:ext uri="{FF2B5EF4-FFF2-40B4-BE49-F238E27FC236}">
                <a16:creationId xmlns:a16="http://schemas.microsoft.com/office/drawing/2014/main" id="{FCDEF6DD-9B1F-9E5B-8D34-D39A684B1BE2}"/>
              </a:ext>
            </a:extLst>
          </p:cNvPr>
          <p:cNvSpPr/>
          <p:nvPr/>
        </p:nvSpPr>
        <p:spPr>
          <a:xfrm>
            <a:off x="10338539" y="1664218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A6C1C4"/>
                </a:solidFill>
              </a:rPr>
              <a:t>ВСЬОГО</a:t>
            </a:r>
            <a:endParaRPr lang="en-US" sz="800" dirty="0"/>
          </a:p>
        </p:txBody>
      </p:sp>
      <p:sp>
        <p:nvSpPr>
          <p:cNvPr id="239" name="Text 74">
            <a:extLst>
              <a:ext uri="{FF2B5EF4-FFF2-40B4-BE49-F238E27FC236}">
                <a16:creationId xmlns:a16="http://schemas.microsoft.com/office/drawing/2014/main" id="{03652FA1-E559-239F-032B-D78CFE59C702}"/>
              </a:ext>
            </a:extLst>
          </p:cNvPr>
          <p:cNvSpPr/>
          <p:nvPr/>
        </p:nvSpPr>
        <p:spPr>
          <a:xfrm>
            <a:off x="10228811" y="205741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4BE1D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$12.113M</a:t>
            </a:r>
            <a:endParaRPr lang="en-US" sz="2300" dirty="0"/>
          </a:p>
        </p:txBody>
      </p:sp>
      <p:sp>
        <p:nvSpPr>
          <p:cNvPr id="240" name="Text 75">
            <a:extLst>
              <a:ext uri="{FF2B5EF4-FFF2-40B4-BE49-F238E27FC236}">
                <a16:creationId xmlns:a16="http://schemas.microsoft.com/office/drawing/2014/main" id="{A7D01176-4B84-4798-48FD-A3C8FE5ED1FD}"/>
              </a:ext>
            </a:extLst>
          </p:cNvPr>
          <p:cNvSpPr/>
          <p:nvPr/>
        </p:nvSpPr>
        <p:spPr>
          <a:xfrm>
            <a:off x="10311107" y="2871226"/>
            <a:ext cx="1143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A6C1C4"/>
                </a:solidFill>
              </a:rPr>
              <a:t>за 2 місяці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A6C1C4"/>
                </a:solidFill>
              </a:rPr>
              <a:t>за умови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A6C1C4"/>
                </a:solidFill>
              </a:rPr>
              <a:t>повної потреби</a:t>
            </a:r>
            <a:endParaRPr lang="en-US" sz="800" dirty="0"/>
          </a:p>
        </p:txBody>
      </p:sp>
      <p:sp>
        <p:nvSpPr>
          <p:cNvPr id="241" name="Text 76">
            <a:extLst>
              <a:ext uri="{FF2B5EF4-FFF2-40B4-BE49-F238E27FC236}">
                <a16:creationId xmlns:a16="http://schemas.microsoft.com/office/drawing/2014/main" id="{78B7EE17-41AE-499C-85BE-6528E3584A25}"/>
              </a:ext>
            </a:extLst>
          </p:cNvPr>
          <p:cNvSpPr/>
          <p:nvPr/>
        </p:nvSpPr>
        <p:spPr>
          <a:xfrm>
            <a:off x="10228811" y="4178818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6C453"/>
                </a:solidFill>
              </a:rPr>
              <a:t>12 120 000</a:t>
            </a:r>
            <a:endParaRPr lang="en-US" sz="1300" dirty="0"/>
          </a:p>
        </p:txBody>
      </p:sp>
      <p:sp>
        <p:nvSpPr>
          <p:cNvPr id="242" name="Text 77">
            <a:extLst>
              <a:ext uri="{FF2B5EF4-FFF2-40B4-BE49-F238E27FC236}">
                <a16:creationId xmlns:a16="http://schemas.microsoft.com/office/drawing/2014/main" id="{9E25D42C-A1A5-7D32-D7E3-68C518109254}"/>
              </a:ext>
            </a:extLst>
          </p:cNvPr>
          <p:cNvSpPr/>
          <p:nvPr/>
        </p:nvSpPr>
        <p:spPr>
          <a:xfrm>
            <a:off x="10311107" y="4590298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A6C1C4"/>
                </a:solidFill>
              </a:rPr>
              <a:t>дол. США —</a:t>
            </a:r>
            <a:endParaRPr lang="en-US" sz="720" dirty="0"/>
          </a:p>
          <a:p>
            <a:pPr marL="0" indent="0" algn="ctr">
              <a:buNone/>
            </a:pPr>
            <a:r>
              <a:rPr lang="en-US" sz="720" dirty="0">
                <a:solidFill>
                  <a:srgbClr val="A6C1C4"/>
                </a:solidFill>
              </a:rPr>
              <a:t>заявлена нестача</a:t>
            </a:r>
            <a:endParaRPr lang="en-US" sz="720" dirty="0"/>
          </a:p>
          <a:p>
            <a:pPr marL="0" indent="0" algn="ctr">
              <a:buNone/>
            </a:pPr>
            <a:r>
              <a:rPr lang="en-US" sz="720" dirty="0">
                <a:solidFill>
                  <a:srgbClr val="A6C1C4"/>
                </a:solidFill>
              </a:rPr>
              <a:t>фінансування</a:t>
            </a:r>
            <a:endParaRPr lang="en-US" sz="720" dirty="0"/>
          </a:p>
        </p:txBody>
      </p:sp>
    </p:spTree>
    <p:extLst>
      <p:ext uri="{BB962C8B-B14F-4D97-AF65-F5344CB8AC3E}">
        <p14:creationId xmlns:p14="http://schemas.microsoft.com/office/powerpoint/2010/main" val="1675943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25" name="Text 3">
            <a:extLst>
              <a:ext uri="{FF2B5EF4-FFF2-40B4-BE49-F238E27FC236}">
                <a16:creationId xmlns:a16="http://schemas.microsoft.com/office/drawing/2014/main" id="{C1FB303A-69D2-3A2E-E1A0-F82419A0DC29}"/>
              </a:ext>
            </a:extLst>
          </p:cNvPr>
          <p:cNvSpPr/>
          <p:nvPr/>
        </p:nvSpPr>
        <p:spPr>
          <a:xfrm>
            <a:off x="10863072" y="274320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A6C1C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 / 10</a:t>
            </a:r>
            <a:endParaRPr lang="en-US" sz="750" dirty="0"/>
          </a:p>
        </p:txBody>
      </p:sp>
      <p:sp>
        <p:nvSpPr>
          <p:cNvPr id="26" name="Shape 4">
            <a:extLst>
              <a:ext uri="{FF2B5EF4-FFF2-40B4-BE49-F238E27FC236}">
                <a16:creationId xmlns:a16="http://schemas.microsoft.com/office/drawing/2014/main" id="{3C9DFCE6-71EE-2051-807D-4AADA2CE4119}"/>
              </a:ext>
            </a:extLst>
          </p:cNvPr>
          <p:cNvSpPr/>
          <p:nvPr/>
        </p:nvSpPr>
        <p:spPr>
          <a:xfrm>
            <a:off x="566928" y="566928"/>
            <a:ext cx="11045952" cy="0"/>
          </a:xfrm>
          <a:prstGeom prst="line">
            <a:avLst/>
          </a:prstGeom>
          <a:noFill/>
          <a:ln w="12700">
            <a:solidFill>
              <a:srgbClr val="27535B">
                <a:alpha val="65000"/>
              </a:srgbClr>
            </a:solidFill>
            <a:prstDash val="solid"/>
          </a:ln>
        </p:spPr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E44B90F2-E9F0-F888-E2FA-037658101573}"/>
              </a:ext>
            </a:extLst>
          </p:cNvPr>
          <p:cNvSpPr/>
          <p:nvPr/>
        </p:nvSpPr>
        <p:spPr>
          <a:xfrm>
            <a:off x="566928" y="758952"/>
            <a:ext cx="9052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97F0AFED-860F-C50A-2A84-60371765FE38}"/>
              </a:ext>
            </a:extLst>
          </p:cNvPr>
          <p:cNvSpPr/>
          <p:nvPr/>
        </p:nvSpPr>
        <p:spPr>
          <a:xfrm>
            <a:off x="7854696" y="850392"/>
            <a:ext cx="243230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20" dirty="0"/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B1B1AE79-B67A-6716-1F3D-EF8E7B020681}"/>
              </a:ext>
            </a:extLst>
          </p:cNvPr>
          <p:cNvSpPr/>
          <p:nvPr/>
        </p:nvSpPr>
        <p:spPr>
          <a:xfrm>
            <a:off x="1208532" y="1548982"/>
            <a:ext cx="324612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A9E6190B-6FFE-888F-313B-D9F6044E1D06}"/>
              </a:ext>
            </a:extLst>
          </p:cNvPr>
          <p:cNvSpPr/>
          <p:nvPr/>
        </p:nvSpPr>
        <p:spPr>
          <a:xfrm>
            <a:off x="1354836" y="165871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4BE1D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180</a:t>
            </a:r>
            <a:endParaRPr lang="en-US" sz="2400" dirty="0"/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DCDE6D1A-2F17-CBCE-5354-E520D0384B1A}"/>
              </a:ext>
            </a:extLst>
          </p:cNvPr>
          <p:cNvSpPr/>
          <p:nvPr/>
        </p:nvSpPr>
        <p:spPr>
          <a:xfrm>
            <a:off x="1354836" y="2143342"/>
            <a:ext cx="2953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b="1" dirty="0">
                <a:solidFill>
                  <a:srgbClr val="A6C1C4"/>
                </a:solidFill>
              </a:rPr>
              <a:t>VOLKSWAGEN CRAFTER</a:t>
            </a:r>
            <a:endParaRPr lang="en-US" sz="780" dirty="0"/>
          </a:p>
        </p:txBody>
      </p:sp>
      <p:sp>
        <p:nvSpPr>
          <p:cNvPr id="32" name="Shape 10">
            <a:extLst>
              <a:ext uri="{FF2B5EF4-FFF2-40B4-BE49-F238E27FC236}">
                <a16:creationId xmlns:a16="http://schemas.microsoft.com/office/drawing/2014/main" id="{E34DE95C-E73E-51C9-930C-EE742E3DCB95}"/>
              </a:ext>
            </a:extLst>
          </p:cNvPr>
          <p:cNvSpPr/>
          <p:nvPr/>
        </p:nvSpPr>
        <p:spPr>
          <a:xfrm>
            <a:off x="4655820" y="1548982"/>
            <a:ext cx="288036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FEB9B018-F16D-0C10-62ED-E4D7921BAEEC}"/>
              </a:ext>
            </a:extLst>
          </p:cNvPr>
          <p:cNvSpPr/>
          <p:nvPr/>
        </p:nvSpPr>
        <p:spPr>
          <a:xfrm>
            <a:off x="4802124" y="1658710"/>
            <a:ext cx="25877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4100" b="1" dirty="0">
                <a:solidFill>
                  <a:srgbClr val="57D9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25</a:t>
            </a:r>
            <a:endParaRPr lang="en-US" sz="2400" dirty="0"/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6F46C6A1-C6EA-B6FA-64EF-E0431BAB419A}"/>
              </a:ext>
            </a:extLst>
          </p:cNvPr>
          <p:cNvSpPr/>
          <p:nvPr/>
        </p:nvSpPr>
        <p:spPr>
          <a:xfrm>
            <a:off x="4802124" y="2143342"/>
            <a:ext cx="2587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b="1" dirty="0">
                <a:solidFill>
                  <a:srgbClr val="A6C1C4"/>
                </a:solidFill>
              </a:rPr>
              <a:t>TOYOTA HILUX</a:t>
            </a:r>
            <a:endParaRPr lang="en-US" sz="780" dirty="0"/>
          </a:p>
        </p:txBody>
      </p:sp>
      <p:sp>
        <p:nvSpPr>
          <p:cNvPr id="35" name="Shape 13">
            <a:extLst>
              <a:ext uri="{FF2B5EF4-FFF2-40B4-BE49-F238E27FC236}">
                <a16:creationId xmlns:a16="http://schemas.microsoft.com/office/drawing/2014/main" id="{8478DBF9-36A2-C868-58F8-882041AAD307}"/>
              </a:ext>
            </a:extLst>
          </p:cNvPr>
          <p:cNvSpPr/>
          <p:nvPr/>
        </p:nvSpPr>
        <p:spPr>
          <a:xfrm>
            <a:off x="7719060" y="1548982"/>
            <a:ext cx="265176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234FED73-44E9-7327-507C-7BB226C74761}"/>
              </a:ext>
            </a:extLst>
          </p:cNvPr>
          <p:cNvSpPr/>
          <p:nvPr/>
        </p:nvSpPr>
        <p:spPr>
          <a:xfrm>
            <a:off x="7865364" y="1658710"/>
            <a:ext cx="23591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F6C4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</a:t>
            </a:r>
            <a:endParaRPr lang="en-US" sz="2400" dirty="0"/>
          </a:p>
        </p:txBody>
      </p:sp>
      <p:sp>
        <p:nvSpPr>
          <p:cNvPr id="37" name="Text 15">
            <a:extLst>
              <a:ext uri="{FF2B5EF4-FFF2-40B4-BE49-F238E27FC236}">
                <a16:creationId xmlns:a16="http://schemas.microsoft.com/office/drawing/2014/main" id="{4B024C16-E5CC-EE15-818C-224576AE06B8}"/>
              </a:ext>
            </a:extLst>
          </p:cNvPr>
          <p:cNvSpPr/>
          <p:nvPr/>
        </p:nvSpPr>
        <p:spPr>
          <a:xfrm>
            <a:off x="7865364" y="2143342"/>
            <a:ext cx="23591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b="1" dirty="0">
                <a:solidFill>
                  <a:srgbClr val="A6C1C4"/>
                </a:solidFill>
              </a:rPr>
              <a:t>VOLKSWAGEN T6</a:t>
            </a:r>
            <a:endParaRPr lang="en-US" sz="780" dirty="0"/>
          </a:p>
        </p:txBody>
      </p:sp>
      <p:sp>
        <p:nvSpPr>
          <p:cNvPr id="38" name="Shape 16">
            <a:extLst>
              <a:ext uri="{FF2B5EF4-FFF2-40B4-BE49-F238E27FC236}">
                <a16:creationId xmlns:a16="http://schemas.microsoft.com/office/drawing/2014/main" id="{1676B993-E201-63E1-AA5D-249B239BB1A9}"/>
              </a:ext>
            </a:extLst>
          </p:cNvPr>
          <p:cNvSpPr/>
          <p:nvPr/>
        </p:nvSpPr>
        <p:spPr>
          <a:xfrm>
            <a:off x="5145717" y="5069006"/>
            <a:ext cx="2141655" cy="1355341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D0909E90-16E9-EBAE-06B6-AE59E6206382}"/>
              </a:ext>
            </a:extLst>
          </p:cNvPr>
          <p:cNvSpPr/>
          <p:nvPr/>
        </p:nvSpPr>
        <p:spPr>
          <a:xfrm>
            <a:off x="5300402" y="5144557"/>
            <a:ext cx="1832283" cy="77300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4BE1D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$4.65M</a:t>
            </a:r>
            <a:endParaRPr lang="en-US" sz="4400" dirty="0"/>
          </a:p>
        </p:txBody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047E37D3-B4B7-8DC7-0217-C4FDB7F21417}"/>
              </a:ext>
            </a:extLst>
          </p:cNvPr>
          <p:cNvSpPr/>
          <p:nvPr/>
        </p:nvSpPr>
        <p:spPr>
          <a:xfrm>
            <a:off x="5656162" y="5927348"/>
            <a:ext cx="12893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A6C1C4"/>
                </a:solidFill>
              </a:rPr>
              <a:t>РАЗОМ</a:t>
            </a:r>
            <a:endParaRPr lang="en-US" sz="780" dirty="0"/>
          </a:p>
        </p:txBody>
      </p:sp>
      <p:sp>
        <p:nvSpPr>
          <p:cNvPr id="41" name="Shape 19">
            <a:extLst>
              <a:ext uri="{FF2B5EF4-FFF2-40B4-BE49-F238E27FC236}">
                <a16:creationId xmlns:a16="http://schemas.microsoft.com/office/drawing/2014/main" id="{B6AA4CD6-2F34-91A7-EE5F-92320A018F46}"/>
              </a:ext>
            </a:extLst>
          </p:cNvPr>
          <p:cNvSpPr/>
          <p:nvPr/>
        </p:nvSpPr>
        <p:spPr>
          <a:xfrm>
            <a:off x="1181100" y="2759504"/>
            <a:ext cx="3273552" cy="2090462"/>
          </a:xfrm>
          <a:prstGeom prst="roundRect">
            <a:avLst>
              <a:gd name="adj" fmla="val 2449"/>
            </a:avLst>
          </a:prstGeom>
          <a:solidFill>
            <a:srgbClr val="0B2025">
              <a:alpha val="95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pic>
        <p:nvPicPr>
          <p:cNvPr id="42" name="Image 1" descr="/mnt/data/slide_assets/Презентація Костянтин/slide8_img3.png">
            <a:extLst>
              <a:ext uri="{FF2B5EF4-FFF2-40B4-BE49-F238E27FC236}">
                <a16:creationId xmlns:a16="http://schemas.microsoft.com/office/drawing/2014/main" id="{E26BA70F-6CDE-47C6-C633-711A068C3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0" y="2701077"/>
            <a:ext cx="3273552" cy="2090461"/>
          </a:xfrm>
          <a:prstGeom prst="rect">
            <a:avLst/>
          </a:prstGeom>
        </p:spPr>
      </p:pic>
      <p:sp>
        <p:nvSpPr>
          <p:cNvPr id="43" name="Text 20">
            <a:extLst>
              <a:ext uri="{FF2B5EF4-FFF2-40B4-BE49-F238E27FC236}">
                <a16:creationId xmlns:a16="http://schemas.microsoft.com/office/drawing/2014/main" id="{FE2CAA06-1AA3-467E-E571-EBEF3EF9CB40}"/>
              </a:ext>
            </a:extLst>
          </p:cNvPr>
          <p:cNvSpPr/>
          <p:nvPr/>
        </p:nvSpPr>
        <p:spPr>
          <a:xfrm>
            <a:off x="1318260" y="4904830"/>
            <a:ext cx="3163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A6C1C4"/>
                </a:solidFill>
              </a:rPr>
              <a:t>Crafter</a:t>
            </a:r>
            <a:endParaRPr lang="en-US" sz="670" dirty="0"/>
          </a:p>
        </p:txBody>
      </p:sp>
      <p:sp>
        <p:nvSpPr>
          <p:cNvPr id="44" name="Shape 21">
            <a:extLst>
              <a:ext uri="{FF2B5EF4-FFF2-40B4-BE49-F238E27FC236}">
                <a16:creationId xmlns:a16="http://schemas.microsoft.com/office/drawing/2014/main" id="{ED90617D-9577-3512-1FD3-F49A522CA8B9}"/>
              </a:ext>
            </a:extLst>
          </p:cNvPr>
          <p:cNvSpPr/>
          <p:nvPr/>
        </p:nvSpPr>
        <p:spPr>
          <a:xfrm>
            <a:off x="4646676" y="2751200"/>
            <a:ext cx="2880360" cy="2098766"/>
          </a:xfrm>
          <a:prstGeom prst="roundRect">
            <a:avLst>
              <a:gd name="adj" fmla="val 2449"/>
            </a:avLst>
          </a:prstGeom>
          <a:solidFill>
            <a:srgbClr val="0B2025">
              <a:alpha val="95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pic>
        <p:nvPicPr>
          <p:cNvPr id="45" name="Image 2" descr="/mnt/data/slide_assets/Презентація Костянтин/slide8_img1.png">
            <a:extLst>
              <a:ext uri="{FF2B5EF4-FFF2-40B4-BE49-F238E27FC236}">
                <a16:creationId xmlns:a16="http://schemas.microsoft.com/office/drawing/2014/main" id="{D85A9FA9-3901-4036-67A3-6C88B0034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0644" y="2771919"/>
            <a:ext cx="3301640" cy="2062898"/>
          </a:xfrm>
          <a:prstGeom prst="rect">
            <a:avLst/>
          </a:prstGeom>
        </p:spPr>
      </p:pic>
      <p:sp>
        <p:nvSpPr>
          <p:cNvPr id="46" name="Text 22">
            <a:extLst>
              <a:ext uri="{FF2B5EF4-FFF2-40B4-BE49-F238E27FC236}">
                <a16:creationId xmlns:a16="http://schemas.microsoft.com/office/drawing/2014/main" id="{E72DA8FF-67F4-2A41-3EF6-1AB8D635DE6E}"/>
              </a:ext>
            </a:extLst>
          </p:cNvPr>
          <p:cNvSpPr/>
          <p:nvPr/>
        </p:nvSpPr>
        <p:spPr>
          <a:xfrm>
            <a:off x="4893564" y="4904830"/>
            <a:ext cx="3163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A6C1C4"/>
                </a:solidFill>
              </a:rPr>
              <a:t>Hilux</a:t>
            </a:r>
            <a:endParaRPr lang="en-US" sz="670" dirty="0"/>
          </a:p>
        </p:txBody>
      </p:sp>
      <p:sp>
        <p:nvSpPr>
          <p:cNvPr id="47" name="Shape 23">
            <a:extLst>
              <a:ext uri="{FF2B5EF4-FFF2-40B4-BE49-F238E27FC236}">
                <a16:creationId xmlns:a16="http://schemas.microsoft.com/office/drawing/2014/main" id="{C319DA04-8445-3BB9-1DB5-E394C2F01F55}"/>
              </a:ext>
            </a:extLst>
          </p:cNvPr>
          <p:cNvSpPr/>
          <p:nvPr/>
        </p:nvSpPr>
        <p:spPr>
          <a:xfrm>
            <a:off x="7719060" y="2729864"/>
            <a:ext cx="2651760" cy="2120102"/>
          </a:xfrm>
          <a:prstGeom prst="roundRect">
            <a:avLst>
              <a:gd name="adj" fmla="val 2449"/>
            </a:avLst>
          </a:prstGeom>
          <a:solidFill>
            <a:srgbClr val="0B2025">
              <a:alpha val="95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pic>
        <p:nvPicPr>
          <p:cNvPr id="48" name="Image 3" descr="/mnt/data/slide_assets/Презентація Костянтин/slide8_img2.png">
            <a:extLst>
              <a:ext uri="{FF2B5EF4-FFF2-40B4-BE49-F238E27FC236}">
                <a16:creationId xmlns:a16="http://schemas.microsoft.com/office/drawing/2014/main" id="{C9F2899D-1905-9CCF-3535-9B1BE86101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8164" y="2417662"/>
            <a:ext cx="3273552" cy="2779776"/>
          </a:xfrm>
          <a:prstGeom prst="rect">
            <a:avLst/>
          </a:prstGeom>
        </p:spPr>
      </p:pic>
      <p:sp>
        <p:nvSpPr>
          <p:cNvPr id="49" name="Text 24">
            <a:extLst>
              <a:ext uri="{FF2B5EF4-FFF2-40B4-BE49-F238E27FC236}">
                <a16:creationId xmlns:a16="http://schemas.microsoft.com/office/drawing/2014/main" id="{8A12FD87-8B33-C4E6-BA90-78AE3827AEC5}"/>
              </a:ext>
            </a:extLst>
          </p:cNvPr>
          <p:cNvSpPr/>
          <p:nvPr/>
        </p:nvSpPr>
        <p:spPr>
          <a:xfrm>
            <a:off x="7854696" y="5184648"/>
            <a:ext cx="3163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A6C1C4"/>
                </a:solidFill>
              </a:rPr>
              <a:t>T6</a:t>
            </a:r>
            <a:endParaRPr lang="en-US" sz="670" dirty="0"/>
          </a:p>
        </p:txBody>
      </p:sp>
      <p:sp>
        <p:nvSpPr>
          <p:cNvPr id="51" name="Text 26">
            <a:extLst>
              <a:ext uri="{FF2B5EF4-FFF2-40B4-BE49-F238E27FC236}">
                <a16:creationId xmlns:a16="http://schemas.microsoft.com/office/drawing/2014/main" id="{00524A5D-E472-B7C8-89C1-F794E56D520A}"/>
              </a:ext>
            </a:extLst>
          </p:cNvPr>
          <p:cNvSpPr/>
          <p:nvPr/>
        </p:nvSpPr>
        <p:spPr>
          <a:xfrm>
            <a:off x="5788940" y="5088205"/>
            <a:ext cx="2313052" cy="13553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679A05E-F522-0CCC-438C-2966620E511F}"/>
              </a:ext>
            </a:extLst>
          </p:cNvPr>
          <p:cNvSpPr txBox="1"/>
          <p:nvPr/>
        </p:nvSpPr>
        <p:spPr>
          <a:xfrm>
            <a:off x="1348705" y="946411"/>
            <a:ext cx="9494587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uk-UA" sz="3600" b="1" i="0" u="none" dirty="0">
                <a:solidFill>
                  <a:srgbClr val="F8FAFC"/>
                </a:solidFill>
                <a:latin typeface="Montserrat"/>
              </a:rPr>
              <a:t>ПОТРЕБИ У АВТОМОБІЛЬНІЙ ТЕХНІЦІ</a:t>
            </a:r>
          </a:p>
        </p:txBody>
      </p:sp>
    </p:spTree>
    <p:extLst>
      <p:ext uri="{BB962C8B-B14F-4D97-AF65-F5344CB8AC3E}">
        <p14:creationId xmlns:p14="http://schemas.microsoft.com/office/powerpoint/2010/main" val="3144613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76DD1DB1-FD3A-CDA3-5FC2-B37549353943}"/>
              </a:ext>
            </a:extLst>
          </p:cNvPr>
          <p:cNvSpPr txBox="1"/>
          <p:nvPr/>
        </p:nvSpPr>
        <p:spPr>
          <a:xfrm>
            <a:off x="1641255" y="1646990"/>
            <a:ext cx="8909490" cy="89665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uk-UA" sz="2800" b="1" i="0" u="none" dirty="0">
                <a:solidFill>
                  <a:schemeClr val="bg1"/>
                </a:solidFill>
                <a:latin typeface="Montserrat"/>
              </a:rPr>
              <a:t>ПРОЗОРІСТЬ, ПАРТНЕРСТВО ТА ВДЯЧНІСТЬ</a:t>
            </a:r>
          </a:p>
          <a:p>
            <a:pPr algn="ctr">
              <a:lnSpc>
                <a:spcPts val="3600"/>
              </a:lnSpc>
            </a:pPr>
            <a:endParaRPr lang="uk-UA" sz="2800" b="1" i="0" u="none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64CDFEC-01CC-4385-9254-5E37A1AB29C0}"/>
              </a:ext>
            </a:extLst>
          </p:cNvPr>
          <p:cNvSpPr/>
          <p:nvPr/>
        </p:nvSpPr>
        <p:spPr>
          <a:xfrm>
            <a:off x="571500" y="2472928"/>
            <a:ext cx="3479750" cy="2978943"/>
          </a:xfrm>
          <a:prstGeom prst="roundRect">
            <a:avLst>
              <a:gd name="adj" fmla="val 511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6C4165C-D06B-5311-46B0-719612FC70CF}"/>
              </a:ext>
            </a:extLst>
          </p:cNvPr>
          <p:cNvSpPr/>
          <p:nvPr/>
        </p:nvSpPr>
        <p:spPr>
          <a:xfrm>
            <a:off x="4356050" y="2472928"/>
            <a:ext cx="3479750" cy="2978943"/>
          </a:xfrm>
          <a:prstGeom prst="roundRect">
            <a:avLst>
              <a:gd name="adj" fmla="val 511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08D5F05-FC62-CECD-2CAE-1445B0FB8FD2}"/>
              </a:ext>
            </a:extLst>
          </p:cNvPr>
          <p:cNvSpPr/>
          <p:nvPr/>
        </p:nvSpPr>
        <p:spPr>
          <a:xfrm>
            <a:off x="8140600" y="2472928"/>
            <a:ext cx="3479750" cy="2978943"/>
          </a:xfrm>
          <a:prstGeom prst="roundRect">
            <a:avLst>
              <a:gd name="adj" fmla="val 511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4" descr="image.png">
            <a:extLst>
              <a:ext uri="{FF2B5EF4-FFF2-40B4-BE49-F238E27FC236}">
                <a16:creationId xmlns:a16="http://schemas.microsoft.com/office/drawing/2014/main" id="{BD8DA913-13A3-28EE-B0C1-4F6A4F3EA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4125" y="2939653"/>
            <a:ext cx="514350" cy="457200"/>
          </a:xfrm>
          <a:prstGeom prst="rect">
            <a:avLst/>
          </a:prstGeom>
        </p:spPr>
      </p:pic>
      <p:pic>
        <p:nvPicPr>
          <p:cNvPr id="8" name="Picture 5" descr="image.png">
            <a:extLst>
              <a:ext uri="{FF2B5EF4-FFF2-40B4-BE49-F238E27FC236}">
                <a16:creationId xmlns:a16="http://schemas.microsoft.com/office/drawing/2014/main" id="{FD9155C2-5810-5411-007F-3232375144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401" y="2939653"/>
            <a:ext cx="342900" cy="457200"/>
          </a:xfrm>
          <a:prstGeom prst="rect">
            <a:avLst/>
          </a:prstGeom>
        </p:spPr>
      </p:pic>
      <p:pic>
        <p:nvPicPr>
          <p:cNvPr id="9" name="Picture 6" descr="image.png">
            <a:extLst>
              <a:ext uri="{FF2B5EF4-FFF2-40B4-BE49-F238E27FC236}">
                <a16:creationId xmlns:a16="http://schemas.microsoft.com/office/drawing/2014/main" id="{B09DEF78-47FF-D36D-4822-C0A34D596D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4651" y="2939653"/>
            <a:ext cx="571500" cy="457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E27922-AEE8-F477-037C-412DD0F1A21D}"/>
              </a:ext>
            </a:extLst>
          </p:cNvPr>
          <p:cNvSpPr txBox="1"/>
          <p:nvPr/>
        </p:nvSpPr>
        <p:spPr>
          <a:xfrm>
            <a:off x="521210" y="3625453"/>
            <a:ext cx="358033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 dirty="0">
                <a:solidFill>
                  <a:srgbClr val="0F172A"/>
                </a:solidFill>
                <a:latin typeface="Jura"/>
              </a:rPr>
              <a:t>СТРАТЕГІЧНА СПІВПРАЦЯ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3DD81-7CC6-4537-C54F-7CF9A289C358}"/>
              </a:ext>
            </a:extLst>
          </p:cNvPr>
          <p:cNvSpPr txBox="1"/>
          <p:nvPr/>
        </p:nvSpPr>
        <p:spPr>
          <a:xfrm>
            <a:off x="659876" y="4025503"/>
            <a:ext cx="3349312" cy="9551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Офіційна підтримка </a:t>
            </a:r>
          </a:p>
          <a:p>
            <a:pPr algn="ctr">
              <a:lnSpc>
                <a:spcPts val="1889"/>
              </a:lnSpc>
            </a:pPr>
            <a:r>
              <a:rPr lang="uk-UA" sz="1350" dirty="0">
                <a:solidFill>
                  <a:srgbClr val="31979B"/>
                </a:solidFill>
                <a:latin typeface="Inter"/>
              </a:rPr>
              <a:t>Київської </a:t>
            </a:r>
            <a:r>
              <a:rPr lang="uk-UA" sz="1350" b="0" i="0" u="none" dirty="0">
                <a:solidFill>
                  <a:srgbClr val="31979B"/>
                </a:solidFill>
                <a:latin typeface="Inter"/>
              </a:rPr>
              <a:t> ОВ</a:t>
            </a:r>
            <a:r>
              <a:rPr sz="1350" b="0" i="0" u="none" dirty="0">
                <a:solidFill>
                  <a:srgbClr val="31979B"/>
                </a:solidFill>
                <a:latin typeface="Inter"/>
              </a:rPr>
              <a:t>А</a:t>
            </a:r>
            <a:endParaRPr lang="uk-UA" sz="1350" b="0" i="0" u="none" dirty="0">
              <a:solidFill>
                <a:srgbClr val="31979B"/>
              </a:solidFill>
              <a:latin typeface="Inter"/>
            </a:endParaRPr>
          </a:p>
          <a:p>
            <a:pPr algn="ctr">
              <a:lnSpc>
                <a:spcPts val="1889"/>
              </a:lnSpc>
            </a:pP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Вчасна та 100% прозора фінансова звітність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570470-35A3-489D-B9C7-6A9E7A7A5DB9}"/>
              </a:ext>
            </a:extLst>
          </p:cNvPr>
          <p:cNvSpPr txBox="1"/>
          <p:nvPr/>
        </p:nvSpPr>
        <p:spPr>
          <a:xfrm>
            <a:off x="4591538" y="3625453"/>
            <a:ext cx="300877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Jura"/>
              </a:rPr>
              <a:t>ГЛИБОКА ВДЯЧНІСТЬ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653F75-FC77-C9B5-66D4-F9DB31C9A2F9}"/>
              </a:ext>
            </a:extLst>
          </p:cNvPr>
          <p:cNvSpPr txBox="1"/>
          <p:nvPr/>
        </p:nvSpPr>
        <p:spPr>
          <a:xfrm>
            <a:off x="4487159" y="4025503"/>
            <a:ext cx="3271102" cy="9551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Передача бойових прапорів, шевронів та </a:t>
            </a:r>
            <a:r>
              <a:rPr lang="uk-UA" sz="1350" b="0" i="0" u="none" dirty="0">
                <a:solidFill>
                  <a:srgbClr val="31979B"/>
                </a:solidFill>
                <a:latin typeface="Inter"/>
              </a:rPr>
              <a:t>унікальних відзнак полку </a:t>
            </a: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як символ глибокої поваги представникам громади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18B217-8FAB-902E-50E6-A9430CED1F81}"/>
              </a:ext>
            </a:extLst>
          </p:cNvPr>
          <p:cNvSpPr txBox="1"/>
          <p:nvPr/>
        </p:nvSpPr>
        <p:spPr>
          <a:xfrm>
            <a:off x="8084060" y="3625453"/>
            <a:ext cx="3592831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Jura"/>
              </a:rPr>
              <a:t>ВІДКРИТІСТЬ ДО ДІАЛОГУ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0AEABF-396E-BFF9-A46B-86AA573630A9}"/>
              </a:ext>
            </a:extLst>
          </p:cNvPr>
          <p:cNvSpPr txBox="1"/>
          <p:nvPr/>
        </p:nvSpPr>
        <p:spPr>
          <a:xfrm>
            <a:off x="8182663" y="4025503"/>
            <a:ext cx="3437687" cy="7114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Готовність представників полку </a:t>
            </a:r>
            <a:r>
              <a:rPr lang="uk-UA" sz="1350" b="0" i="0" u="none" dirty="0">
                <a:solidFill>
                  <a:srgbClr val="31979B"/>
                </a:solidFill>
                <a:latin typeface="Inter"/>
              </a:rPr>
              <a:t>особисто презентувати </a:t>
            </a: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результати діяльності перед депутатами громади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BBF1C1-7A7D-B654-A44A-CC375B57C9FE}"/>
              </a:ext>
            </a:extLst>
          </p:cNvPr>
          <p:cNvSpPr txBox="1"/>
          <p:nvPr/>
        </p:nvSpPr>
        <p:spPr>
          <a:xfrm>
            <a:off x="1510661" y="5636006"/>
            <a:ext cx="42922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48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Наш </a:t>
            </a:r>
            <a:r>
              <a:rPr lang="en-US" sz="48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Instagram</a:t>
            </a:r>
            <a:endParaRPr lang="uk-UA" sz="48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5C59AC-D3D1-51CC-DC7A-A4A2915843C8}"/>
              </a:ext>
            </a:extLst>
          </p:cNvPr>
          <p:cNvSpPr txBox="1"/>
          <p:nvPr/>
        </p:nvSpPr>
        <p:spPr>
          <a:xfrm>
            <a:off x="6397869" y="5636006"/>
            <a:ext cx="47771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4800" dirty="0">
                <a:solidFill>
                  <a:schemeClr val="bg1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+</a:t>
            </a:r>
            <a:r>
              <a:rPr lang="uk-UA" sz="48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380934598220</a:t>
            </a:r>
            <a:endParaRPr lang="uk-UA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9532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436</Words>
  <Application>Microsoft Office PowerPoint</Application>
  <PresentationFormat>Широкоэкранный</PresentationFormat>
  <Paragraphs>156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Aptos</vt:lpstr>
      <vt:lpstr>Aptos Display</vt:lpstr>
      <vt:lpstr>Arial</vt:lpstr>
      <vt:lpstr>Cambria</vt:lpstr>
      <vt:lpstr>Dumka demo</vt:lpstr>
      <vt:lpstr>Impact</vt:lpstr>
      <vt:lpstr>Inter</vt:lpstr>
      <vt:lpstr>Jura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Alec Proidysvit</dc:creator>
  <cp:lastModifiedBy>Alec Proidysvit</cp:lastModifiedBy>
  <cp:revision>7</cp:revision>
  <dcterms:created xsi:type="dcterms:W3CDTF">2026-09-28T21:54:15Z</dcterms:created>
  <dcterms:modified xsi:type="dcterms:W3CDTF">2026-10-06T13:00:46Z</dcterms:modified>
</cp:coreProperties>
</file>